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0_20E8FD9F.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0D_4EA17A7D.xml" ContentType="application/vnd.ms-powerpoint.comments+xml"/>
  <Override PartName="/ppt/comments/modernComment_10F_BECA9612.xml" ContentType="application/vnd.ms-powerpoint.comments+xml"/>
  <Override PartName="/ppt/notesSlides/notesSlide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56" r:id="rId2"/>
    <p:sldId id="270" r:id="rId3"/>
    <p:sldId id="279" r:id="rId4"/>
    <p:sldId id="278" r:id="rId5"/>
    <p:sldId id="280" r:id="rId6"/>
    <p:sldId id="268" r:id="rId7"/>
    <p:sldId id="269" r:id="rId8"/>
    <p:sldId id="271" r:id="rId9"/>
    <p:sldId id="272" r:id="rId10"/>
    <p:sldId id="273" r:id="rId11"/>
    <p:sldId id="274" r:id="rId12"/>
    <p:sldId id="27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D261372-EEAB-421A-327B-A9F438C1525F}" name="Thaddeus Thomas" initials="TT" userId="S::thomasthaddeus@cityuniversity.edu::c34f9660-3a4f-40e4-a5f1-4ae64093cf29" providerId="AD"/>
  <p188:author id="{883038BF-AD2A-E184-779A-8BB43C70621E}" name="Fernando Mckenzie Gooden" initials="FG" userId="S::mckenziegoodenferna@cityuniversity.edu::2f4b53c4-afbd-4934-8fca-5c9d1702b26c" providerId="AD"/>
  <p188:author id="{7E781DC3-D426-E40F-2D65-59B0BEB5D7C9}" name="Thaddeus Thomas" initials="TT" userId="Thaddeus Thomas"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04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A34F95-9162-4962-9A6E-3E5687A2EA5F}" v="185" dt="2022-10-31T05:33:31.064"/>
    <p1510:client id="{3C6D9FE9-15FF-4629-A1A9-CFFE50AE821D}" v="144" dt="2022-10-31T05:59:56.658"/>
    <p1510:client id="{49AC80B1-DA49-4A46-9F9C-10CE6904AD27}" v="159" dt="2022-10-31T06:12:18.592"/>
    <p1510:client id="{66BCC997-486D-49B0-954E-5EB45194A7C2}" v="88" dt="2022-10-31T05:50:01.993"/>
    <p1510:client id="{79501EEB-F1ED-49A4-8C66-FC23CAC5B0E4}" v="77" dt="2022-10-31T06:16:09.256"/>
    <p1510:client id="{863AE1A0-BB40-4EA5-8352-AD01D3AB488A}" v="35" dt="2022-10-31T05:42:41.836"/>
    <p1510:client id="{99C88D3F-0D42-40E9-BC43-544FDD9FFF4D}" v="3" dt="2022-11-03T21:37:21.988"/>
    <p1510:client id="{A7713D3B-8E19-4D7E-9984-AEA41CC157B5}" v="212" dt="2022-10-31T05:42:48.885"/>
    <p1510:client id="{A8A5BE0F-DF91-4AC0-9CC5-CCC93B37CBED}" v="681" dt="2022-10-31T06:12:48.387"/>
    <p1510:client id="{DB0DB52A-648F-02B6-6275-13BCCFCF0065}" v="338" dt="2022-10-31T15:23:38.689"/>
    <p1510:client id="{ECACD204-6B2B-4BB6-82A2-9AC556F37733}" v="34" dt="2022-10-31T06:31:17.8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22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omments/modernComment_100_20E8FD9F.xml><?xml version="1.0" encoding="utf-8"?>
<p188:cmLst xmlns:a="http://schemas.openxmlformats.org/drawingml/2006/main" xmlns:r="http://schemas.openxmlformats.org/officeDocument/2006/relationships" xmlns:p188="http://schemas.microsoft.com/office/powerpoint/2018/8/main">
  <p188:cm id="{74512374-F2B2-450C-A075-FE0C51B7A460}" authorId="{883038BF-AD2A-E184-779A-8BB43C70621E}" created="2022-10-31T05:56:15.965">
    <pc:sldMkLst xmlns:pc="http://schemas.microsoft.com/office/powerpoint/2013/main/command">
      <pc:docMk/>
      <pc:sldMk cId="552140191" sldId="256"/>
    </pc:sldMkLst>
    <p188:replyLst>
      <p188:reply id="{11677DD6-C349-495C-8E71-74A95ADC4A3A}" authorId="{883038BF-AD2A-E184-779A-8BB43C70621E}" created="2022-10-31T05:56:25.277">
        <p188:txBody>
          <a:bodyPr/>
          <a:lstStyle/>
          <a:p>
            <a:r>
              <a:rPr lang="en-US"/>
              <a:t>and picture </a:t>
            </a:r>
          </a:p>
        </p188:txBody>
      </p188:reply>
      <p188:reply id="{3A63A800-2576-4012-8191-749B63366BCA}" authorId="{7E781DC3-D426-E40F-2D65-59B0BEB5D7C9}" created="2022-10-31T06:02:44.348">
        <p188:txBody>
          <a:bodyPr/>
          <a:lstStyle/>
          <a:p>
            <a:r>
              <a:rPr lang="en-US"/>
              <a:t>Hahaha nah lol</a:t>
            </a:r>
          </a:p>
        </p188:txBody>
      </p188:reply>
      <p188:reply id="{E61109B0-F47B-4A97-AC2A-BF86386F7F2C}" authorId="{883038BF-AD2A-E184-779A-8BB43C70621E}" created="2022-10-31T06:02:59.771">
        <p188:txBody>
          <a:bodyPr/>
          <a:lstStyle/>
          <a:p>
            <a:r>
              <a:rPr lang="en-US"/>
              <a:t>why </a:t>
            </a:r>
          </a:p>
        </p188:txBody>
      </p188:reply>
      <p188:reply id="{4A487EE1-B382-435F-83FD-A138A8E54B72}" authorId="{883038BF-AD2A-E184-779A-8BB43C70621E}" created="2022-10-31T06:03:15.959">
        <p188:txBody>
          <a:bodyPr/>
          <a:lstStyle/>
          <a:p>
            <a:r>
              <a:rPr lang="en-US"/>
              <a:t>Ill shout you out </a:t>
            </a:r>
          </a:p>
        </p188:txBody>
      </p188:reply>
    </p188:replyLst>
    <p188:txBody>
      <a:bodyPr/>
      <a:lstStyle/>
      <a:p>
        <a:r>
          <a:rPr lang="en-US"/>
          <a:t>add a curated tab 
with your name on it </a:t>
        </a:r>
      </a:p>
    </p188:txBody>
  </p188:cm>
</p188:cmLst>
</file>

<file path=ppt/comments/modernComment_10D_4EA17A7D.xml><?xml version="1.0" encoding="utf-8"?>
<p188:cmLst xmlns:a="http://schemas.openxmlformats.org/drawingml/2006/main" xmlns:r="http://schemas.openxmlformats.org/officeDocument/2006/relationships" xmlns:p188="http://schemas.microsoft.com/office/powerpoint/2018/8/main">
  <p188:cm id="{3EC3E5B8-5F03-4F7B-AA53-292BB403D03D}" authorId="{9D261372-EEAB-421A-327B-A9F438C1525F}" created="2022-10-31T05:28:29.996">
    <ac:txMkLst xmlns:ac="http://schemas.microsoft.com/office/drawing/2013/main/command">
      <pc:docMk xmlns:pc="http://schemas.microsoft.com/office/powerpoint/2013/main/command"/>
      <pc:sldMk xmlns:pc="http://schemas.microsoft.com/office/powerpoint/2013/main/command" cId="1319205501" sldId="269"/>
      <ac:spMk id="10" creationId="{5595BC7E-E9FC-AB5C-BFCD-7083D15163BC}"/>
      <ac:txMk cp="193">
        <ac:context len="377" hash="258050925"/>
      </ac:txMk>
    </ac:txMkLst>
    <p188:pos x="1701553" y="2648504"/>
    <p188:replyLst>
      <p188:reply id="{D43CEFD2-CA98-4230-AC15-CA5A245E662E}" authorId="{883038BF-AD2A-E184-779A-8BB43C70621E}" created="2022-10-31T05:38:34.259">
        <p188:txBody>
          <a:bodyPr/>
          <a:lstStyle/>
          <a:p>
            <a:r>
              <a:rPr lang="en-US"/>
              <a:t>delete scott</a:t>
            </a:r>
          </a:p>
        </p188:txBody>
      </p188:reply>
    </p188:replyLst>
    <p188:txBody>
      <a:bodyPr/>
      <a:lstStyle/>
      <a:p>
        <a:r>
          <a:rPr lang="en-US"/>
          <a:t>Who's Scott?</a:t>
        </a:r>
      </a:p>
    </p188:txBody>
  </p188:cm>
</p188:cmLst>
</file>

<file path=ppt/comments/modernComment_10F_BECA9612.xml><?xml version="1.0" encoding="utf-8"?>
<p188:cmLst xmlns:a="http://schemas.openxmlformats.org/drawingml/2006/main" xmlns:r="http://schemas.openxmlformats.org/officeDocument/2006/relationships" xmlns:p188="http://schemas.microsoft.com/office/powerpoint/2018/8/main">
  <p188:cm id="{60D364A4-D1ED-47AC-8F40-F4B573E249D1}" authorId="{9D261372-EEAB-421A-327B-A9F438C1525F}" created="2022-10-31T05:33:29.095">
    <ac:txMkLst xmlns:ac="http://schemas.microsoft.com/office/drawing/2013/main/command">
      <pc:docMk xmlns:pc="http://schemas.microsoft.com/office/powerpoint/2013/main/command"/>
      <pc:sldMk xmlns:pc="http://schemas.microsoft.com/office/powerpoint/2013/main/command" cId="3200947730" sldId="271"/>
      <ac:spMk id="4" creationId="{2B93E1CA-E9B2-E9DB-5817-DAE69388EE34}"/>
      <ac:txMk cp="536" len="44">
        <ac:context len="707" hash="823550310"/>
      </ac:txMk>
    </ac:txMkLst>
    <p188:pos x="1688522" y="2156113"/>
    <p188:txBody>
      <a:bodyPr/>
      <a:lstStyle/>
      <a:p>
        <a:r>
          <a:rPr lang="en-US"/>
          <a:t>They pony up is usually what they do</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93A5FD-DAF2-444D-9296-DA5881CAC41A}" type="datetimeFigureOut">
              <a:t>11/3/2022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F6817A-EC5F-4BD2-9AAE-578208FE33D2}" type="slidenum">
              <a:t>‹#›</a:t>
            </a:fld>
            <a:endParaRPr lang="en-US"/>
          </a:p>
        </p:txBody>
      </p:sp>
    </p:spTree>
    <p:extLst>
      <p:ext uri="{BB962C8B-B14F-4D97-AF65-F5344CB8AC3E}">
        <p14:creationId xmlns:p14="http://schemas.microsoft.com/office/powerpoint/2010/main" val="2914740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What is hacking? _Short answer</a:t>
            </a:r>
          </a:p>
          <a:p>
            <a:r>
              <a:rPr lang="en-US" b="1" dirty="0"/>
              <a:t>Explanation in lame terms : Hacking refers to unauthorized intrusion in a system or a network. The person involved in this process is called a hacker. They use the computer to commit non-malicious activities such as privacy invasion, stealing personal/corporate data, and more.</a:t>
            </a:r>
            <a:r>
              <a:rPr lang="en-US" dirty="0"/>
              <a:t> </a:t>
            </a:r>
            <a:endParaRPr lang="en-US" dirty="0">
              <a:cs typeface="Calibri"/>
            </a:endParaRP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FCF6817A-EC5F-4BD2-9AAE-578208FE33D2}" type="slidenum">
              <a:rPr lang="en-US"/>
              <a:t>1</a:t>
            </a:fld>
            <a:endParaRPr lang="en-US"/>
          </a:p>
        </p:txBody>
      </p:sp>
    </p:spTree>
    <p:extLst>
      <p:ext uri="{BB962C8B-B14F-4D97-AF65-F5344CB8AC3E}">
        <p14:creationId xmlns:p14="http://schemas.microsoft.com/office/powerpoint/2010/main" val="1306233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Its called spear phishing</a:t>
            </a:r>
          </a:p>
          <a:p>
            <a:r>
              <a:rPr lang="en-US">
                <a:ea typeface="Calibri"/>
                <a:cs typeface="Calibri"/>
              </a:rPr>
              <a:t>I don’t know how they do things in </a:t>
            </a:r>
            <a:r>
              <a:rPr lang="en-US" err="1">
                <a:ea typeface="Calibri"/>
                <a:cs typeface="Calibri"/>
              </a:rPr>
              <a:t>australia</a:t>
            </a:r>
            <a:r>
              <a:rPr lang="en-US">
                <a:ea typeface="Calibri"/>
                <a:cs typeface="Calibri"/>
              </a:rPr>
              <a:t> but they probably did and are auctioning them off</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FCF6817A-EC5F-4BD2-9AAE-578208FE33D2}" type="slidenum">
              <a:t>6</a:t>
            </a:fld>
            <a:endParaRPr lang="en-US"/>
          </a:p>
        </p:txBody>
      </p:sp>
    </p:spTree>
    <p:extLst>
      <p:ext uri="{BB962C8B-B14F-4D97-AF65-F5344CB8AC3E}">
        <p14:creationId xmlns:p14="http://schemas.microsoft.com/office/powerpoint/2010/main" val="1737873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hackers' ultimate goal is to develop </a:t>
            </a:r>
            <a:r>
              <a:rPr lang="en-US" err="1"/>
              <a:t>fullz</a:t>
            </a:r>
            <a:r>
              <a:rPr lang="en-US"/>
              <a:t> and identity kits, both of which are collections of files. According to Scott, these bundles often include "all the intricacies of a person's health history, preferred pharmacy, almost everything." The thieves will then use this information to order fraudulent identification documents on the dark web or take out loans under the victim's name and social security numbers. </a:t>
            </a:r>
          </a:p>
        </p:txBody>
      </p:sp>
      <p:sp>
        <p:nvSpPr>
          <p:cNvPr id="4" name="Slide Number Placeholder 3"/>
          <p:cNvSpPr>
            <a:spLocks noGrp="1"/>
          </p:cNvSpPr>
          <p:nvPr>
            <p:ph type="sldNum" sz="quarter" idx="5"/>
          </p:nvPr>
        </p:nvSpPr>
        <p:spPr/>
        <p:txBody>
          <a:bodyPr/>
          <a:lstStyle/>
          <a:p>
            <a:fld id="{FCF6817A-EC5F-4BD2-9AAE-578208FE33D2}" type="slidenum">
              <a:t>7</a:t>
            </a:fld>
            <a:endParaRPr lang="en-US"/>
          </a:p>
        </p:txBody>
      </p:sp>
    </p:spTree>
    <p:extLst>
      <p:ext uri="{BB962C8B-B14F-4D97-AF65-F5344CB8AC3E}">
        <p14:creationId xmlns:p14="http://schemas.microsoft.com/office/powerpoint/2010/main" val="3699701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Sans-Serif"/>
              <a:buChar char="•"/>
            </a:pPr>
            <a:r>
              <a:rPr lang="en-US"/>
              <a:t>Organization carries the responsibility, whether there is foul play or not </a:t>
            </a:r>
          </a:p>
        </p:txBody>
      </p:sp>
      <p:sp>
        <p:nvSpPr>
          <p:cNvPr id="4" name="Slide Number Placeholder 3"/>
          <p:cNvSpPr>
            <a:spLocks noGrp="1"/>
          </p:cNvSpPr>
          <p:nvPr>
            <p:ph type="sldNum" sz="quarter" idx="5"/>
          </p:nvPr>
        </p:nvSpPr>
        <p:spPr/>
        <p:txBody>
          <a:bodyPr/>
          <a:lstStyle/>
          <a:p>
            <a:fld id="{FCF6817A-EC5F-4BD2-9AAE-578208FE33D2}" type="slidenum">
              <a:rPr lang="en-US"/>
              <a:t>9</a:t>
            </a:fld>
            <a:endParaRPr lang="en-US"/>
          </a:p>
        </p:txBody>
      </p:sp>
    </p:spTree>
    <p:extLst>
      <p:ext uri="{BB962C8B-B14F-4D97-AF65-F5344CB8AC3E}">
        <p14:creationId xmlns:p14="http://schemas.microsoft.com/office/powerpoint/2010/main" val="2252369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CADBD16-5BFB-4D9F-9646-C75D1B53BBB6}"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401278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ADBD16-5BFB-4D9F-9646-C75D1B53BBB6}" type="datetimeFigureOut">
              <a:rPr lang="en-US" smtClean="0"/>
              <a:pPr/>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22274-0FAA-4649-AA4E-4210F4F32167}" type="slidenum">
              <a:rPr lang="en-US" smtClean="0"/>
              <a:pPr/>
              <a:t>‹#›</a:t>
            </a:fld>
            <a:endParaRPr lang="en-US"/>
          </a:p>
        </p:txBody>
      </p:sp>
    </p:spTree>
    <p:extLst>
      <p:ext uri="{BB962C8B-B14F-4D97-AF65-F5344CB8AC3E}">
        <p14:creationId xmlns:p14="http://schemas.microsoft.com/office/powerpoint/2010/main" val="1024015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ADBD16-5BFB-4D9F-9646-C75D1B53BBB6}" type="datetimeFigureOut">
              <a:rPr lang="en-US" smtClean="0"/>
              <a:pPr/>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22274-0FAA-4649-AA4E-4210F4F32167}" type="slidenum">
              <a:rPr lang="en-US" smtClean="0"/>
              <a:pPr/>
              <a:t>‹#›</a:t>
            </a:fld>
            <a:endParaRPr lang="en-US"/>
          </a:p>
        </p:txBody>
      </p:sp>
    </p:spTree>
    <p:extLst>
      <p:ext uri="{BB962C8B-B14F-4D97-AF65-F5344CB8AC3E}">
        <p14:creationId xmlns:p14="http://schemas.microsoft.com/office/powerpoint/2010/main" val="27614514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ADBD16-5BFB-4D9F-9646-C75D1B53BBB6}" type="datetimeFigureOut">
              <a:rPr lang="en-US" smtClean="0"/>
              <a:pPr/>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22274-0FAA-4649-AA4E-4210F4F32167}" type="slidenum">
              <a:rPr lang="en-US" smtClean="0"/>
              <a:pPr/>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709283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ADBD16-5BFB-4D9F-9646-C75D1B53BBB6}" type="datetimeFigureOut">
              <a:rPr lang="en-US" smtClean="0"/>
              <a:pPr/>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22274-0FAA-4649-AA4E-4210F4F32167}" type="slidenum">
              <a:rPr lang="en-US" smtClean="0"/>
              <a:pPr/>
              <a:t>‹#›</a:t>
            </a:fld>
            <a:endParaRPr lang="en-US"/>
          </a:p>
        </p:txBody>
      </p:sp>
    </p:spTree>
    <p:extLst>
      <p:ext uri="{BB962C8B-B14F-4D97-AF65-F5344CB8AC3E}">
        <p14:creationId xmlns:p14="http://schemas.microsoft.com/office/powerpoint/2010/main" val="10466899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ADBD16-5BFB-4D9F-9646-C75D1B53BBB6}" type="datetimeFigureOut">
              <a:rPr lang="en-US" smtClean="0"/>
              <a:pPr/>
              <a:t>11/3/2022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722274-0FAA-4649-AA4E-4210F4F32167}" type="slidenum">
              <a:rPr lang="en-US" smtClean="0"/>
              <a:pPr/>
              <a:t>‹#›</a:t>
            </a:fld>
            <a:endParaRPr lang="en-US"/>
          </a:p>
        </p:txBody>
      </p:sp>
    </p:spTree>
    <p:extLst>
      <p:ext uri="{BB962C8B-B14F-4D97-AF65-F5344CB8AC3E}">
        <p14:creationId xmlns:p14="http://schemas.microsoft.com/office/powerpoint/2010/main" val="8919580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ADBD16-5BFB-4D9F-9646-C75D1B53BBB6}" type="datetimeFigureOut">
              <a:rPr lang="en-US" smtClean="0"/>
              <a:pPr/>
              <a:t>11/3/2022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722274-0FAA-4649-AA4E-4210F4F32167}" type="slidenum">
              <a:rPr lang="en-US" smtClean="0"/>
              <a:pPr/>
              <a:t>‹#›</a:t>
            </a:fld>
            <a:endParaRPr lang="en-US"/>
          </a:p>
        </p:txBody>
      </p:sp>
    </p:spTree>
    <p:extLst>
      <p:ext uri="{BB962C8B-B14F-4D97-AF65-F5344CB8AC3E}">
        <p14:creationId xmlns:p14="http://schemas.microsoft.com/office/powerpoint/2010/main" val="32346618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ADBD16-5BFB-4D9F-9646-C75D1B53BBB6}"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8216868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ADBD16-5BFB-4D9F-9646-C75D1B53BBB6}"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909032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ADBD16-5BFB-4D9F-9646-C75D1B53BBB6}"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
        <p:nvSpPr>
          <p:cNvPr id="7" name="object 15">
            <a:extLst>
              <a:ext uri="{FF2B5EF4-FFF2-40B4-BE49-F238E27FC236}">
                <a16:creationId xmlns:a16="http://schemas.microsoft.com/office/drawing/2014/main" id="{4049ED02-B64F-AC1D-15A7-AD355AA8E03E}"/>
              </a:ext>
            </a:extLst>
          </p:cNvPr>
          <p:cNvSpPr/>
          <p:nvPr userDrawn="1"/>
        </p:nvSpPr>
        <p:spPr>
          <a:xfrm>
            <a:off x="430414" y="910810"/>
            <a:ext cx="494030" cy="723900"/>
          </a:xfrm>
          <a:custGeom>
            <a:avLst/>
            <a:gdLst/>
            <a:ahLst/>
            <a:cxnLst/>
            <a:rect l="l" t="t" r="r" b="b"/>
            <a:pathLst>
              <a:path w="494030" h="723900">
                <a:moveTo>
                  <a:pt x="249891" y="723899"/>
                </a:moveTo>
                <a:lnTo>
                  <a:pt x="0" y="472854"/>
                </a:lnTo>
                <a:lnTo>
                  <a:pt x="56778" y="415806"/>
                </a:lnTo>
                <a:lnTo>
                  <a:pt x="0" y="358766"/>
                </a:lnTo>
                <a:lnTo>
                  <a:pt x="56778" y="301866"/>
                </a:lnTo>
                <a:lnTo>
                  <a:pt x="0" y="244825"/>
                </a:lnTo>
                <a:lnTo>
                  <a:pt x="243700" y="0"/>
                </a:lnTo>
                <a:lnTo>
                  <a:pt x="283331" y="39814"/>
                </a:lnTo>
                <a:lnTo>
                  <a:pt x="243700" y="39814"/>
                </a:lnTo>
                <a:lnTo>
                  <a:pt x="39631" y="244825"/>
                </a:lnTo>
                <a:lnTo>
                  <a:pt x="76527" y="282032"/>
                </a:lnTo>
                <a:lnTo>
                  <a:pt x="115920" y="282032"/>
                </a:lnTo>
                <a:lnTo>
                  <a:pt x="39485" y="358766"/>
                </a:lnTo>
                <a:lnTo>
                  <a:pt x="68600" y="388010"/>
                </a:lnTo>
                <a:lnTo>
                  <a:pt x="108359" y="388010"/>
                </a:lnTo>
                <a:lnTo>
                  <a:pt x="88483" y="407991"/>
                </a:lnTo>
                <a:lnTo>
                  <a:pt x="115145" y="434775"/>
                </a:lnTo>
                <a:lnTo>
                  <a:pt x="154649" y="434775"/>
                </a:lnTo>
                <a:lnTo>
                  <a:pt x="153641" y="435787"/>
                </a:lnTo>
                <a:lnTo>
                  <a:pt x="76527" y="435787"/>
                </a:lnTo>
                <a:lnTo>
                  <a:pt x="39631" y="472854"/>
                </a:lnTo>
                <a:lnTo>
                  <a:pt x="249891" y="684085"/>
                </a:lnTo>
                <a:lnTo>
                  <a:pt x="289522" y="684085"/>
                </a:lnTo>
                <a:lnTo>
                  <a:pt x="249891" y="723899"/>
                </a:lnTo>
                <a:close/>
              </a:path>
              <a:path w="494030" h="723900">
                <a:moveTo>
                  <a:pt x="456700" y="288112"/>
                </a:moveTo>
                <a:lnTo>
                  <a:pt x="417063" y="288112"/>
                </a:lnTo>
                <a:lnTo>
                  <a:pt x="453960" y="251045"/>
                </a:lnTo>
                <a:lnTo>
                  <a:pt x="243700" y="39814"/>
                </a:lnTo>
                <a:lnTo>
                  <a:pt x="283331" y="39814"/>
                </a:lnTo>
                <a:lnTo>
                  <a:pt x="493591" y="251045"/>
                </a:lnTo>
                <a:lnTo>
                  <a:pt x="456700" y="288112"/>
                </a:lnTo>
                <a:close/>
              </a:path>
              <a:path w="494030" h="723900">
                <a:moveTo>
                  <a:pt x="115920" y="282032"/>
                </a:moveTo>
                <a:lnTo>
                  <a:pt x="76527" y="282032"/>
                </a:lnTo>
                <a:lnTo>
                  <a:pt x="243700" y="114087"/>
                </a:lnTo>
                <a:lnTo>
                  <a:pt x="283216" y="153754"/>
                </a:lnTo>
                <a:lnTo>
                  <a:pt x="243700" y="153754"/>
                </a:lnTo>
                <a:lnTo>
                  <a:pt x="115920" y="282032"/>
                </a:lnTo>
                <a:close/>
              </a:path>
              <a:path w="494030" h="723900">
                <a:moveTo>
                  <a:pt x="108359" y="388010"/>
                </a:moveTo>
                <a:lnTo>
                  <a:pt x="68600" y="388010"/>
                </a:lnTo>
                <a:lnTo>
                  <a:pt x="272809" y="182999"/>
                </a:lnTo>
                <a:lnTo>
                  <a:pt x="243700" y="153754"/>
                </a:lnTo>
                <a:lnTo>
                  <a:pt x="283216" y="153754"/>
                </a:lnTo>
                <a:lnTo>
                  <a:pt x="332115" y="202839"/>
                </a:lnTo>
                <a:lnTo>
                  <a:pt x="292552" y="202839"/>
                </a:lnTo>
                <a:lnTo>
                  <a:pt x="108359" y="388010"/>
                </a:lnTo>
                <a:close/>
              </a:path>
              <a:path w="494030" h="723900">
                <a:moveTo>
                  <a:pt x="154649" y="434775"/>
                </a:moveTo>
                <a:lnTo>
                  <a:pt x="115145" y="434775"/>
                </a:lnTo>
                <a:lnTo>
                  <a:pt x="319213" y="229764"/>
                </a:lnTo>
                <a:lnTo>
                  <a:pt x="292552" y="202839"/>
                </a:lnTo>
                <a:lnTo>
                  <a:pt x="332115" y="202839"/>
                </a:lnTo>
                <a:lnTo>
                  <a:pt x="378695" y="249597"/>
                </a:lnTo>
                <a:lnTo>
                  <a:pt x="339102" y="249597"/>
                </a:lnTo>
                <a:lnTo>
                  <a:pt x="154649" y="434775"/>
                </a:lnTo>
                <a:close/>
              </a:path>
              <a:path w="494030" h="723900">
                <a:moveTo>
                  <a:pt x="201045" y="481245"/>
                </a:moveTo>
                <a:lnTo>
                  <a:pt x="161408" y="481245"/>
                </a:lnTo>
                <a:lnTo>
                  <a:pt x="365616" y="276241"/>
                </a:lnTo>
                <a:lnTo>
                  <a:pt x="339102" y="249597"/>
                </a:lnTo>
                <a:lnTo>
                  <a:pt x="378695" y="249597"/>
                </a:lnTo>
                <a:lnTo>
                  <a:pt x="417063" y="288112"/>
                </a:lnTo>
                <a:lnTo>
                  <a:pt x="456700" y="288112"/>
                </a:lnTo>
                <a:lnTo>
                  <a:pt x="448774" y="296075"/>
                </a:lnTo>
                <a:lnTo>
                  <a:pt x="385358" y="296075"/>
                </a:lnTo>
                <a:lnTo>
                  <a:pt x="201045" y="481245"/>
                </a:lnTo>
                <a:close/>
              </a:path>
              <a:path w="494030" h="723900">
                <a:moveTo>
                  <a:pt x="245861" y="526127"/>
                </a:moveTo>
                <a:lnTo>
                  <a:pt x="206230" y="526127"/>
                </a:lnTo>
                <a:lnTo>
                  <a:pt x="410291" y="321123"/>
                </a:lnTo>
                <a:lnTo>
                  <a:pt x="385358" y="296075"/>
                </a:lnTo>
                <a:lnTo>
                  <a:pt x="448774" y="296075"/>
                </a:lnTo>
                <a:lnTo>
                  <a:pt x="436813" y="308093"/>
                </a:lnTo>
                <a:lnTo>
                  <a:pt x="469753" y="341104"/>
                </a:lnTo>
                <a:lnTo>
                  <a:pt x="430034" y="341104"/>
                </a:lnTo>
                <a:lnTo>
                  <a:pt x="245861" y="526127"/>
                </a:lnTo>
                <a:close/>
              </a:path>
              <a:path w="494030" h="723900">
                <a:moveTo>
                  <a:pt x="289522" y="570145"/>
                </a:moveTo>
                <a:lnTo>
                  <a:pt x="249891" y="570145"/>
                </a:lnTo>
                <a:lnTo>
                  <a:pt x="453960" y="365133"/>
                </a:lnTo>
                <a:lnTo>
                  <a:pt x="430034" y="341104"/>
                </a:lnTo>
                <a:lnTo>
                  <a:pt x="469753" y="341104"/>
                </a:lnTo>
                <a:lnTo>
                  <a:pt x="493591" y="364993"/>
                </a:lnTo>
                <a:lnTo>
                  <a:pt x="436813" y="422033"/>
                </a:lnTo>
                <a:lnTo>
                  <a:pt x="456702" y="442014"/>
                </a:lnTo>
                <a:lnTo>
                  <a:pt x="417063" y="442014"/>
                </a:lnTo>
                <a:lnTo>
                  <a:pt x="289522" y="570145"/>
                </a:lnTo>
                <a:close/>
              </a:path>
              <a:path w="494030" h="723900">
                <a:moveTo>
                  <a:pt x="249891" y="609959"/>
                </a:moveTo>
                <a:lnTo>
                  <a:pt x="76527" y="435787"/>
                </a:lnTo>
                <a:lnTo>
                  <a:pt x="153641" y="435787"/>
                </a:lnTo>
                <a:lnTo>
                  <a:pt x="134893" y="454609"/>
                </a:lnTo>
                <a:lnTo>
                  <a:pt x="161408" y="481245"/>
                </a:lnTo>
                <a:lnTo>
                  <a:pt x="201045" y="481245"/>
                </a:lnTo>
                <a:lnTo>
                  <a:pt x="181297" y="501086"/>
                </a:lnTo>
                <a:lnTo>
                  <a:pt x="206230" y="526127"/>
                </a:lnTo>
                <a:lnTo>
                  <a:pt x="245861" y="526127"/>
                </a:lnTo>
                <a:lnTo>
                  <a:pt x="225972" y="546108"/>
                </a:lnTo>
                <a:lnTo>
                  <a:pt x="249891" y="570145"/>
                </a:lnTo>
                <a:lnTo>
                  <a:pt x="289522" y="570145"/>
                </a:lnTo>
                <a:lnTo>
                  <a:pt x="249891" y="609959"/>
                </a:lnTo>
                <a:close/>
              </a:path>
              <a:path w="494030" h="723900">
                <a:moveTo>
                  <a:pt x="289522" y="684085"/>
                </a:moveTo>
                <a:lnTo>
                  <a:pt x="249891" y="684085"/>
                </a:lnTo>
                <a:lnTo>
                  <a:pt x="453960" y="479074"/>
                </a:lnTo>
                <a:lnTo>
                  <a:pt x="417063" y="442014"/>
                </a:lnTo>
                <a:lnTo>
                  <a:pt x="456702" y="442014"/>
                </a:lnTo>
                <a:lnTo>
                  <a:pt x="493591" y="479074"/>
                </a:lnTo>
                <a:lnTo>
                  <a:pt x="289522" y="684085"/>
                </a:lnTo>
                <a:close/>
              </a:path>
            </a:pathLst>
          </a:custGeom>
        </p:spPr>
        <p:style>
          <a:lnRef idx="1">
            <a:schemeClr val="accent5"/>
          </a:lnRef>
          <a:fillRef idx="2">
            <a:schemeClr val="accent5"/>
          </a:fillRef>
          <a:effectRef idx="1">
            <a:schemeClr val="accent5"/>
          </a:effectRef>
          <a:fontRef idx="minor">
            <a:schemeClr val="dk1"/>
          </a:fontRef>
        </p:style>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17812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ADBD16-5BFB-4D9F-9646-C75D1B53BBB6}"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891629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CADBD16-5BFB-4D9F-9646-C75D1B53BBB6}" type="datetimeFigureOut">
              <a:rPr lang="en-US" smtClean="0"/>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7530609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CADBD16-5BFB-4D9F-9646-C75D1B53BBB6}" type="datetimeFigureOut">
              <a:rPr lang="en-US" smtClean="0"/>
              <a:t>11/3/2022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3542414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CADBD16-5BFB-4D9F-9646-C75D1B53BBB6}" type="datetimeFigureOut">
              <a:rPr lang="en-US" smtClean="0"/>
              <a:t>11/3/2022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276048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ADBD16-5BFB-4D9F-9646-C75D1B53BBB6}" type="datetimeFigureOut">
              <a:rPr lang="en-US" smtClean="0"/>
              <a:t>11/3/2022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816552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ADBD16-5BFB-4D9F-9646-C75D1B53BBB6}" type="datetimeFigureOut">
              <a:rPr lang="en-US" smtClean="0"/>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657048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ADBD16-5BFB-4D9F-9646-C75D1B53BBB6}" type="datetimeFigureOut">
              <a:rPr lang="en-US" smtClean="0"/>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4069691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3CADBD16-5BFB-4D9F-9646-C75D1B53BBB6}" type="datetimeFigureOut">
              <a:rPr lang="en-US" smtClean="0"/>
              <a:pPr/>
              <a:t>11/3/2022</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C0722274-0FAA-4649-AA4E-4210F4F32167}" type="slidenum">
              <a:rPr lang="en-US" smtClean="0"/>
              <a:pPr/>
              <a:t>‹#›</a:t>
            </a:fld>
            <a:endParaRPr lang="en-US"/>
          </a:p>
        </p:txBody>
      </p:sp>
      <p:sp>
        <p:nvSpPr>
          <p:cNvPr id="7" name="object 15">
            <a:extLst>
              <a:ext uri="{FF2B5EF4-FFF2-40B4-BE49-F238E27FC236}">
                <a16:creationId xmlns:a16="http://schemas.microsoft.com/office/drawing/2014/main" id="{2AD03506-7BC8-9AAD-A0DC-AC289F10259F}"/>
              </a:ext>
            </a:extLst>
          </p:cNvPr>
          <p:cNvSpPr/>
          <p:nvPr userDrawn="1"/>
        </p:nvSpPr>
        <p:spPr>
          <a:xfrm>
            <a:off x="419764" y="910810"/>
            <a:ext cx="494030" cy="723900"/>
          </a:xfrm>
          <a:custGeom>
            <a:avLst/>
            <a:gdLst/>
            <a:ahLst/>
            <a:cxnLst/>
            <a:rect l="l" t="t" r="r" b="b"/>
            <a:pathLst>
              <a:path w="494030" h="723900">
                <a:moveTo>
                  <a:pt x="249891" y="723899"/>
                </a:moveTo>
                <a:lnTo>
                  <a:pt x="0" y="472854"/>
                </a:lnTo>
                <a:lnTo>
                  <a:pt x="56778" y="415806"/>
                </a:lnTo>
                <a:lnTo>
                  <a:pt x="0" y="358766"/>
                </a:lnTo>
                <a:lnTo>
                  <a:pt x="56778" y="301866"/>
                </a:lnTo>
                <a:lnTo>
                  <a:pt x="0" y="244825"/>
                </a:lnTo>
                <a:lnTo>
                  <a:pt x="243700" y="0"/>
                </a:lnTo>
                <a:lnTo>
                  <a:pt x="283331" y="39814"/>
                </a:lnTo>
                <a:lnTo>
                  <a:pt x="243700" y="39814"/>
                </a:lnTo>
                <a:lnTo>
                  <a:pt x="39631" y="244825"/>
                </a:lnTo>
                <a:lnTo>
                  <a:pt x="76527" y="282032"/>
                </a:lnTo>
                <a:lnTo>
                  <a:pt x="115920" y="282032"/>
                </a:lnTo>
                <a:lnTo>
                  <a:pt x="39485" y="358766"/>
                </a:lnTo>
                <a:lnTo>
                  <a:pt x="68600" y="388010"/>
                </a:lnTo>
                <a:lnTo>
                  <a:pt x="108359" y="388010"/>
                </a:lnTo>
                <a:lnTo>
                  <a:pt x="88483" y="407991"/>
                </a:lnTo>
                <a:lnTo>
                  <a:pt x="115145" y="434775"/>
                </a:lnTo>
                <a:lnTo>
                  <a:pt x="154649" y="434775"/>
                </a:lnTo>
                <a:lnTo>
                  <a:pt x="153641" y="435787"/>
                </a:lnTo>
                <a:lnTo>
                  <a:pt x="76527" y="435787"/>
                </a:lnTo>
                <a:lnTo>
                  <a:pt x="39631" y="472854"/>
                </a:lnTo>
                <a:lnTo>
                  <a:pt x="249891" y="684085"/>
                </a:lnTo>
                <a:lnTo>
                  <a:pt x="289522" y="684085"/>
                </a:lnTo>
                <a:lnTo>
                  <a:pt x="249891" y="723899"/>
                </a:lnTo>
                <a:close/>
              </a:path>
              <a:path w="494030" h="723900">
                <a:moveTo>
                  <a:pt x="456700" y="288112"/>
                </a:moveTo>
                <a:lnTo>
                  <a:pt x="417063" y="288112"/>
                </a:lnTo>
                <a:lnTo>
                  <a:pt x="453960" y="251045"/>
                </a:lnTo>
                <a:lnTo>
                  <a:pt x="243700" y="39814"/>
                </a:lnTo>
                <a:lnTo>
                  <a:pt x="283331" y="39814"/>
                </a:lnTo>
                <a:lnTo>
                  <a:pt x="493591" y="251045"/>
                </a:lnTo>
                <a:lnTo>
                  <a:pt x="456700" y="288112"/>
                </a:lnTo>
                <a:close/>
              </a:path>
              <a:path w="494030" h="723900">
                <a:moveTo>
                  <a:pt x="115920" y="282032"/>
                </a:moveTo>
                <a:lnTo>
                  <a:pt x="76527" y="282032"/>
                </a:lnTo>
                <a:lnTo>
                  <a:pt x="243700" y="114087"/>
                </a:lnTo>
                <a:lnTo>
                  <a:pt x="283216" y="153754"/>
                </a:lnTo>
                <a:lnTo>
                  <a:pt x="243700" y="153754"/>
                </a:lnTo>
                <a:lnTo>
                  <a:pt x="115920" y="282032"/>
                </a:lnTo>
                <a:close/>
              </a:path>
              <a:path w="494030" h="723900">
                <a:moveTo>
                  <a:pt x="108359" y="388010"/>
                </a:moveTo>
                <a:lnTo>
                  <a:pt x="68600" y="388010"/>
                </a:lnTo>
                <a:lnTo>
                  <a:pt x="272809" y="182999"/>
                </a:lnTo>
                <a:lnTo>
                  <a:pt x="243700" y="153754"/>
                </a:lnTo>
                <a:lnTo>
                  <a:pt x="283216" y="153754"/>
                </a:lnTo>
                <a:lnTo>
                  <a:pt x="332115" y="202839"/>
                </a:lnTo>
                <a:lnTo>
                  <a:pt x="292552" y="202839"/>
                </a:lnTo>
                <a:lnTo>
                  <a:pt x="108359" y="388010"/>
                </a:lnTo>
                <a:close/>
              </a:path>
              <a:path w="494030" h="723900">
                <a:moveTo>
                  <a:pt x="154649" y="434775"/>
                </a:moveTo>
                <a:lnTo>
                  <a:pt x="115145" y="434775"/>
                </a:lnTo>
                <a:lnTo>
                  <a:pt x="319213" y="229764"/>
                </a:lnTo>
                <a:lnTo>
                  <a:pt x="292552" y="202839"/>
                </a:lnTo>
                <a:lnTo>
                  <a:pt x="332115" y="202839"/>
                </a:lnTo>
                <a:lnTo>
                  <a:pt x="378695" y="249597"/>
                </a:lnTo>
                <a:lnTo>
                  <a:pt x="339102" y="249597"/>
                </a:lnTo>
                <a:lnTo>
                  <a:pt x="154649" y="434775"/>
                </a:lnTo>
                <a:close/>
              </a:path>
              <a:path w="494030" h="723900">
                <a:moveTo>
                  <a:pt x="201045" y="481245"/>
                </a:moveTo>
                <a:lnTo>
                  <a:pt x="161408" y="481245"/>
                </a:lnTo>
                <a:lnTo>
                  <a:pt x="365616" y="276241"/>
                </a:lnTo>
                <a:lnTo>
                  <a:pt x="339102" y="249597"/>
                </a:lnTo>
                <a:lnTo>
                  <a:pt x="378695" y="249597"/>
                </a:lnTo>
                <a:lnTo>
                  <a:pt x="417063" y="288112"/>
                </a:lnTo>
                <a:lnTo>
                  <a:pt x="456700" y="288112"/>
                </a:lnTo>
                <a:lnTo>
                  <a:pt x="448774" y="296075"/>
                </a:lnTo>
                <a:lnTo>
                  <a:pt x="385358" y="296075"/>
                </a:lnTo>
                <a:lnTo>
                  <a:pt x="201045" y="481245"/>
                </a:lnTo>
                <a:close/>
              </a:path>
              <a:path w="494030" h="723900">
                <a:moveTo>
                  <a:pt x="245861" y="526127"/>
                </a:moveTo>
                <a:lnTo>
                  <a:pt x="206230" y="526127"/>
                </a:lnTo>
                <a:lnTo>
                  <a:pt x="410291" y="321123"/>
                </a:lnTo>
                <a:lnTo>
                  <a:pt x="385358" y="296075"/>
                </a:lnTo>
                <a:lnTo>
                  <a:pt x="448774" y="296075"/>
                </a:lnTo>
                <a:lnTo>
                  <a:pt x="436813" y="308093"/>
                </a:lnTo>
                <a:lnTo>
                  <a:pt x="469753" y="341104"/>
                </a:lnTo>
                <a:lnTo>
                  <a:pt x="430034" y="341104"/>
                </a:lnTo>
                <a:lnTo>
                  <a:pt x="245861" y="526127"/>
                </a:lnTo>
                <a:close/>
              </a:path>
              <a:path w="494030" h="723900">
                <a:moveTo>
                  <a:pt x="289522" y="570145"/>
                </a:moveTo>
                <a:lnTo>
                  <a:pt x="249891" y="570145"/>
                </a:lnTo>
                <a:lnTo>
                  <a:pt x="453960" y="365133"/>
                </a:lnTo>
                <a:lnTo>
                  <a:pt x="430034" y="341104"/>
                </a:lnTo>
                <a:lnTo>
                  <a:pt x="469753" y="341104"/>
                </a:lnTo>
                <a:lnTo>
                  <a:pt x="493591" y="364993"/>
                </a:lnTo>
                <a:lnTo>
                  <a:pt x="436813" y="422033"/>
                </a:lnTo>
                <a:lnTo>
                  <a:pt x="456702" y="442014"/>
                </a:lnTo>
                <a:lnTo>
                  <a:pt x="417063" y="442014"/>
                </a:lnTo>
                <a:lnTo>
                  <a:pt x="289522" y="570145"/>
                </a:lnTo>
                <a:close/>
              </a:path>
              <a:path w="494030" h="723900">
                <a:moveTo>
                  <a:pt x="249891" y="609959"/>
                </a:moveTo>
                <a:lnTo>
                  <a:pt x="76527" y="435787"/>
                </a:lnTo>
                <a:lnTo>
                  <a:pt x="153641" y="435787"/>
                </a:lnTo>
                <a:lnTo>
                  <a:pt x="134893" y="454609"/>
                </a:lnTo>
                <a:lnTo>
                  <a:pt x="161408" y="481245"/>
                </a:lnTo>
                <a:lnTo>
                  <a:pt x="201045" y="481245"/>
                </a:lnTo>
                <a:lnTo>
                  <a:pt x="181297" y="501086"/>
                </a:lnTo>
                <a:lnTo>
                  <a:pt x="206230" y="526127"/>
                </a:lnTo>
                <a:lnTo>
                  <a:pt x="245861" y="526127"/>
                </a:lnTo>
                <a:lnTo>
                  <a:pt x="225972" y="546108"/>
                </a:lnTo>
                <a:lnTo>
                  <a:pt x="249891" y="570145"/>
                </a:lnTo>
                <a:lnTo>
                  <a:pt x="289522" y="570145"/>
                </a:lnTo>
                <a:lnTo>
                  <a:pt x="249891" y="609959"/>
                </a:lnTo>
                <a:close/>
              </a:path>
              <a:path w="494030" h="723900">
                <a:moveTo>
                  <a:pt x="289522" y="684085"/>
                </a:moveTo>
                <a:lnTo>
                  <a:pt x="249891" y="684085"/>
                </a:lnTo>
                <a:lnTo>
                  <a:pt x="453960" y="479074"/>
                </a:lnTo>
                <a:lnTo>
                  <a:pt x="417063" y="442014"/>
                </a:lnTo>
                <a:lnTo>
                  <a:pt x="456702" y="442014"/>
                </a:lnTo>
                <a:lnTo>
                  <a:pt x="493591" y="479074"/>
                </a:lnTo>
                <a:lnTo>
                  <a:pt x="289522" y="684085"/>
                </a:lnTo>
                <a:close/>
              </a:path>
            </a:pathLst>
          </a:custGeom>
        </p:spPr>
        <p:style>
          <a:lnRef idx="1">
            <a:schemeClr val="accent5"/>
          </a:lnRef>
          <a:fillRef idx="2">
            <a:schemeClr val="accent5"/>
          </a:fillRef>
          <a:effectRef idx="1">
            <a:schemeClr val="accent5"/>
          </a:effectRef>
          <a:fontRef idx="minor">
            <a:schemeClr val="dk1"/>
          </a:fontRef>
        </p:style>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3704774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00_20E8FD9F.xm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8" Type="http://schemas.openxmlformats.org/officeDocument/2006/relationships/hyperlink" Target="https://www.helpnetsecurity.com/2022/10/21/medibank-hack-data-breach/#:~:text=The%20attack%20on%20Medibank%20was,to%20systems%20or%20data%20loss.%E2%80%9D" TargetMode="External"/><Relationship Id="rId3" Type="http://schemas.openxmlformats.org/officeDocument/2006/relationships/image" Target="../media/image11.png"/><Relationship Id="rId7" Type="http://schemas.openxmlformats.org/officeDocument/2006/relationships/hyperlink" Target="https://www.cloudwards.net/ransomware-statistics/" TargetMode="External"/><Relationship Id="rId2" Type="http://schemas.openxmlformats.org/officeDocument/2006/relationships/image" Target="../media/image1.jpeg"/><Relationship Id="rId1" Type="http://schemas.openxmlformats.org/officeDocument/2006/relationships/slideLayout" Target="../slideLayouts/slideLayout11.xml"/><Relationship Id="rId6" Type="http://schemas.openxmlformats.org/officeDocument/2006/relationships/hyperlink" Target="https://americanretrieval.com/medical-records-breach/" TargetMode="External"/><Relationship Id="rId5" Type="http://schemas.openxmlformats.org/officeDocument/2006/relationships/hyperlink" Target="https://www.timesofisrael.com/australia-admits-cyber-defenses-inadequate-as-medical-records-of-millions-hacked/" TargetMode="External"/><Relationship Id="rId4" Type="http://schemas.openxmlformats.org/officeDocument/2006/relationships/hyperlink" Target="https://dataconomy.com/2022/10/medibank-cyber-attack-medibank-private-hack/"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https://www.youtube.com/embed/HVhOeSAc9Ic?feature=oembed" TargetMode="External"/><Relationship Id="rId1" Type="http://schemas.openxmlformats.org/officeDocument/2006/relationships/video" Target="https://www.youtube.com/embed/dh9f78zSTk4?feature=oembed" TargetMode="External"/><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microsoft.com/office/2018/10/relationships/comments" Target="../comments/modernComment_10D_4EA17A7D.xml"/><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8/10/relationships/comments" Target="../comments/modernComment_10F_BECA9612.xml"/><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1F0B3E1-9608-5E09-1829-C2AA1AD27E83}"/>
              </a:ext>
            </a:extLst>
          </p:cNvPr>
          <p:cNvPicPr>
            <a:picLocks noChangeAspect="1"/>
          </p:cNvPicPr>
          <p:nvPr/>
        </p:nvPicPr>
        <p:blipFill rotWithShape="1">
          <a:blip r:embed="rId4"/>
          <a:srcRect t="18609"/>
          <a:stretch/>
        </p:blipFill>
        <p:spPr>
          <a:xfrm>
            <a:off x="3885523" y="1973763"/>
            <a:ext cx="7454011" cy="4045126"/>
          </a:xfrm>
          <a:prstGeom prst="rect">
            <a:avLst/>
          </a:prstGeom>
        </p:spPr>
      </p:pic>
      <p:sp>
        <p:nvSpPr>
          <p:cNvPr id="5" name="object 17">
            <a:extLst>
              <a:ext uri="{FF2B5EF4-FFF2-40B4-BE49-F238E27FC236}">
                <a16:creationId xmlns:a16="http://schemas.microsoft.com/office/drawing/2014/main" id="{EFFF911B-C847-57CD-E6E0-870E51532B93}"/>
              </a:ext>
            </a:extLst>
          </p:cNvPr>
          <p:cNvSpPr txBox="1"/>
          <p:nvPr/>
        </p:nvSpPr>
        <p:spPr>
          <a:xfrm>
            <a:off x="11956017" y="2753801"/>
            <a:ext cx="192360" cy="3789564"/>
          </a:xfrm>
          <a:prstGeom prst="rect">
            <a:avLst/>
          </a:prstGeom>
        </p:spPr>
        <p:txBody>
          <a:bodyPr vert="vert" wrap="square" lIns="0" tIns="0" rIns="0" bIns="0" rtlCol="0">
            <a:spAutoFit/>
          </a:bodyPr>
          <a:lstStyle/>
          <a:p>
            <a:pPr marL="12700" marR="0" lvl="0" indent="0" algn="l" defTabSz="457200" rtl="0" eaLnBrk="1" fontAlgn="auto" latinLnBrk="0" hangingPunct="1">
              <a:lnSpc>
                <a:spcPts val="1460"/>
              </a:lnSpc>
              <a:spcBef>
                <a:spcPts val="0"/>
              </a:spcBef>
              <a:spcAft>
                <a:spcPts val="0"/>
              </a:spcAft>
              <a:buClrTx/>
              <a:buSzTx/>
              <a:buFontTx/>
              <a:buNone/>
              <a:tabLst/>
              <a:defRPr/>
            </a:pPr>
            <a:r>
              <a:rPr kumimoji="0" sz="1400" b="0" i="0" u="none" strike="noStrike" kern="1200" cap="none" spc="1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C</a:t>
            </a:r>
            <a:r>
              <a:rPr kumimoji="0" sz="1400" b="0" i="0" u="none" strike="noStrike" kern="1200" cap="none" spc="-185"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r>
              <a:rPr kumimoji="0" sz="1400" b="0" i="0" u="none" strike="noStrike" kern="1200" cap="none" spc="-7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I</a:t>
            </a:r>
            <a:r>
              <a:rPr kumimoji="0" sz="1400" b="0" i="0" u="none" strike="noStrike" kern="1200" cap="none" spc="-18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r>
              <a:rPr kumimoji="0" sz="1400" b="0" i="0" u="none" strike="noStrike" kern="1200" cap="none" spc="3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T</a:t>
            </a:r>
            <a:r>
              <a:rPr kumimoji="0" sz="1400" b="0" i="0" u="none" strike="noStrike" kern="1200" cap="none" spc="-18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r>
              <a:rPr kumimoji="0" sz="1400" b="0" i="0" u="none" strike="noStrike" kern="1200" cap="none" spc="-1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Y</a:t>
            </a:r>
            <a:r>
              <a:rPr kumimoji="0" sz="1400" b="0" i="0" u="none" strike="noStrike" kern="1200" cap="none" spc="-18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r>
              <a:rPr kumimoji="0" sz="1400" b="0" i="0" u="none" strike="noStrike" kern="1200" cap="none" spc="-5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U</a:t>
            </a:r>
            <a:r>
              <a:rPr kumimoji="0" sz="1400" b="0" i="0" u="none" strike="noStrike" kern="1200" cap="none" spc="75"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r>
              <a:rPr kumimoji="0" sz="1400" b="0" i="0" u="none" strike="noStrike" kern="1200" cap="none" spc="-2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S</a:t>
            </a:r>
            <a:r>
              <a:rPr kumimoji="0" sz="1400" b="0" i="0" u="none" strike="noStrike" kern="1200" cap="none" spc="-18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r>
              <a:rPr kumimoji="0" sz="1400" b="0" i="0" u="none" strike="noStrike" kern="1200" cap="none" spc="3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T</a:t>
            </a:r>
            <a:r>
              <a:rPr kumimoji="0" sz="1400" b="0" i="0" u="none" strike="noStrike" kern="1200" cap="none" spc="-18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r>
              <a:rPr kumimoji="0" sz="1400" b="0" i="0" u="none" strike="noStrike" kern="1200" cap="none" spc="1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C</a:t>
            </a:r>
            <a:r>
              <a:rPr kumimoji="0" sz="1400" b="0" i="0" u="none" strike="noStrike" kern="1200" cap="none" spc="15"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r>
              <a:rPr kumimoji="0" lang="en-US" sz="1400" b="0" i="0" u="none" strike="noStrike" kern="1200" cap="none" spc="-7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CYBERCLUB </a:t>
            </a:r>
            <a:r>
              <a:rPr kumimoji="0" sz="1400" b="0" i="0" u="none" strike="noStrike" kern="1200" cap="none" spc="-185"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endParaRPr kumimoji="0" sz="14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Arial"/>
            </a:endParaRPr>
          </a:p>
        </p:txBody>
      </p:sp>
      <p:sp>
        <p:nvSpPr>
          <p:cNvPr id="10" name="TextBox 9">
            <a:extLst>
              <a:ext uri="{FF2B5EF4-FFF2-40B4-BE49-F238E27FC236}">
                <a16:creationId xmlns:a16="http://schemas.microsoft.com/office/drawing/2014/main" id="{5DB8FFD6-B655-6F71-0E49-4EB2207CCB8E}"/>
              </a:ext>
            </a:extLst>
          </p:cNvPr>
          <p:cNvSpPr txBox="1"/>
          <p:nvPr/>
        </p:nvSpPr>
        <p:spPr>
          <a:xfrm>
            <a:off x="1081132" y="771837"/>
            <a:ext cx="7976240" cy="1200329"/>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a:effectLst>
            <a:outerShdw blurRad="76200" dist="12700" dir="2700000" sy="-23000" kx="-800400" algn="bl" rotWithShape="0">
              <a:prstClr val="black">
                <a:alpha val="20000"/>
              </a:prstClr>
            </a:outerShdw>
          </a:effectLst>
        </p:spPr>
        <p:style>
          <a:lnRef idx="0">
            <a:scrgbClr r="0" g="0" b="0"/>
          </a:lnRef>
          <a:fillRef idx="0">
            <a:scrgbClr r="0" g="0" b="0"/>
          </a:fillRef>
          <a:effectRef idx="0">
            <a:scrgbClr r="0" g="0" b="0"/>
          </a:effectRef>
          <a:fontRef idx="minor">
            <a:schemeClr val="lt1"/>
          </a:fontRef>
        </p:style>
        <p:txBody>
          <a:bodyPr wrap="square" lIns="91440" tIns="45720" rIns="91440" bIns="45720" rtlCol="0" anchor="t">
            <a:spAutoFit/>
            <a:scene3d>
              <a:camera prst="orthographicFront"/>
              <a:lightRig rig="threePt" dir="t"/>
            </a:scene3d>
            <a:sp3d extrusionH="57150">
              <a:bevelT w="38100" h="38100" prst="angle"/>
            </a:sp3d>
          </a:bodyPr>
          <a:lstStyle/>
          <a:p>
            <a:pPr defTabSz="457200">
              <a:defRPr/>
            </a:pPr>
            <a:r>
              <a:rPr kumimoji="0" lang="en-US" sz="2400" b="1" i="0" u="none" strike="noStrike" kern="1200" cap="none" spc="0" normalizeH="0" baseline="0" noProof="0">
                <a:ln>
                  <a:noFill/>
                </a:ln>
                <a:effectLst/>
                <a:uLnTx/>
                <a:uFillTx/>
                <a:latin typeface="Verdana"/>
                <a:ea typeface="Verdana"/>
              </a:rPr>
              <a:t>CITYU - STC</a:t>
            </a:r>
            <a:br>
              <a:rPr lang="en-US" sz="2400" b="1">
                <a:latin typeface="Verdana"/>
                <a:ea typeface="Verdana"/>
              </a:rPr>
            </a:br>
            <a:r>
              <a:rPr kumimoji="0" lang="en-US" sz="2400" b="1" i="0" u="none" strike="noStrike" kern="1200" cap="none" spc="0" normalizeH="0" baseline="0" noProof="0">
                <a:ln>
                  <a:noFill/>
                </a:ln>
                <a:effectLst/>
                <a:uLnTx/>
                <a:uFillTx/>
                <a:latin typeface="Verdana"/>
                <a:ea typeface="Verdana"/>
              </a:rPr>
              <a:t>SCHOOL OF TECHNOLOGY AND COMPUTING</a:t>
            </a:r>
          </a:p>
          <a:p>
            <a:pPr algn="r" defTabSz="457200">
              <a:defRPr/>
            </a:pPr>
            <a:r>
              <a:rPr kumimoji="0" lang="en-US" sz="2400" b="1" i="0" u="none" strike="noStrike" kern="1200" cap="none" spc="0" normalizeH="0" baseline="0" noProof="0">
                <a:ln>
                  <a:noFill/>
                </a:ln>
                <a:effectLst/>
                <a:uLnTx/>
                <a:uFillTx/>
                <a:latin typeface="Verdana"/>
                <a:ea typeface="Verdana"/>
              </a:rPr>
              <a:t>Cybersecurity Club</a:t>
            </a:r>
          </a:p>
        </p:txBody>
      </p:sp>
      <p:sp>
        <p:nvSpPr>
          <p:cNvPr id="12" name="TextBox 11">
            <a:extLst>
              <a:ext uri="{FF2B5EF4-FFF2-40B4-BE49-F238E27FC236}">
                <a16:creationId xmlns:a16="http://schemas.microsoft.com/office/drawing/2014/main" id="{135B7BFE-5CA9-04DD-7840-518EDADFE5BD}"/>
              </a:ext>
            </a:extLst>
          </p:cNvPr>
          <p:cNvSpPr txBox="1"/>
          <p:nvPr/>
        </p:nvSpPr>
        <p:spPr>
          <a:xfrm>
            <a:off x="1081132" y="1972166"/>
            <a:ext cx="2922309" cy="830997"/>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solidFill>
              <a:srgbClr val="FFC000"/>
            </a:solidFill>
          </a:ln>
          <a:effectLst>
            <a:outerShdw blurRad="76200" dist="12700" dir="2700000" sy="-23000" kx="-800400" algn="bl" rotWithShape="0">
              <a:prstClr val="black">
                <a:alpha val="20000"/>
              </a:prstClr>
            </a:outerShdw>
          </a:effectLst>
        </p:spPr>
        <p:style>
          <a:lnRef idx="0">
            <a:scrgbClr r="0" g="0" b="0"/>
          </a:lnRef>
          <a:fillRef idx="0">
            <a:scrgbClr r="0" g="0" b="0"/>
          </a:fillRef>
          <a:effectRef idx="0">
            <a:scrgbClr r="0" g="0" b="0"/>
          </a:effectRef>
          <a:fontRef idx="minor">
            <a:schemeClr val="lt1"/>
          </a:fontRef>
        </p:style>
        <p:txBody>
          <a:bodyPr wrap="square" lIns="91440" tIns="45720" rIns="91440" bIns="45720" rtlCol="0" anchor="t">
            <a:spAutoFit/>
          </a:bodyPr>
          <a:lstStyle>
            <a:defPPr>
              <a:defRPr lang="en-US"/>
            </a:defPPr>
            <a:lvl1pPr defTabSz="457200">
              <a:defRPr kumimoji="0" sz="1600" b="1" i="0" u="none" strike="noStrike" cap="none" spc="0" normalizeH="0" baseline="0">
                <a:ln>
                  <a:noFill/>
                </a:ln>
                <a:effectLst/>
                <a:uLnTx/>
                <a:uFillTx/>
                <a:latin typeface="Verdana"/>
                <a:ea typeface="Verdana"/>
              </a:defRPr>
            </a:lvl1pPr>
          </a:lstStyle>
          <a:p>
            <a:r>
              <a:rPr lang="en-US" b="0"/>
              <a:t>WELCOME TO Week 5</a:t>
            </a:r>
            <a:br>
              <a:rPr lang="en-US" b="0"/>
            </a:br>
            <a:r>
              <a:rPr lang="en-US" b="0"/>
              <a:t>BREACH OF THE WEEK</a:t>
            </a:r>
          </a:p>
          <a:p>
            <a:r>
              <a:rPr lang="en-US" b="0"/>
              <a:t>Presented by</a:t>
            </a:r>
          </a:p>
        </p:txBody>
      </p:sp>
      <p:pic>
        <p:nvPicPr>
          <p:cNvPr id="8" name="Picture 7" descr="A person smiling for the camera&#10;&#10;Description automatically generated with medium confidence">
            <a:extLst>
              <a:ext uri="{FF2B5EF4-FFF2-40B4-BE49-F238E27FC236}">
                <a16:creationId xmlns:a16="http://schemas.microsoft.com/office/drawing/2014/main" id="{5748BF65-1552-068E-DD10-481A1AFB75E9}"/>
              </a:ext>
            </a:extLst>
          </p:cNvPr>
          <p:cNvPicPr>
            <a:picLocks noChangeAspect="1"/>
          </p:cNvPicPr>
          <p:nvPr/>
        </p:nvPicPr>
        <p:blipFill rotWithShape="1">
          <a:blip r:embed="rId5">
            <a:extLst>
              <a:ext uri="{28A0092B-C50C-407E-A947-70E740481C1C}">
                <a14:useLocalDpi xmlns:a14="http://schemas.microsoft.com/office/drawing/2010/main" val="0"/>
              </a:ext>
            </a:extLst>
          </a:blip>
          <a:srcRect l="1124" r="2806"/>
          <a:stretch/>
        </p:blipFill>
        <p:spPr>
          <a:xfrm>
            <a:off x="1151428" y="2803163"/>
            <a:ext cx="2781720" cy="2898998"/>
          </a:xfrm>
          <a:prstGeom prst="rect">
            <a:avLst/>
          </a:prstGeom>
          <a:solidFill>
            <a:schemeClr val="accent3"/>
          </a:solidFill>
        </p:spPr>
      </p:pic>
    </p:spTree>
    <p:extLst>
      <p:ext uri="{BB962C8B-B14F-4D97-AF65-F5344CB8AC3E}">
        <p14:creationId xmlns:p14="http://schemas.microsoft.com/office/powerpoint/2010/main" val="552140191"/>
      </p:ext>
    </p:extLst>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bject 17">
            <a:extLst>
              <a:ext uri="{FF2B5EF4-FFF2-40B4-BE49-F238E27FC236}">
                <a16:creationId xmlns:a16="http://schemas.microsoft.com/office/drawing/2014/main" id="{EFFF911B-C847-57CD-E6E0-870E51532B93}"/>
              </a:ext>
            </a:extLst>
          </p:cNvPr>
          <p:cNvSpPr txBox="1"/>
          <p:nvPr/>
        </p:nvSpPr>
        <p:spPr>
          <a:xfrm>
            <a:off x="11568090" y="2753801"/>
            <a:ext cx="192360" cy="3623310"/>
          </a:xfrm>
          <a:prstGeom prst="rect">
            <a:avLst/>
          </a:prstGeom>
        </p:spPr>
        <p:txBody>
          <a:bodyPr vert="vert" wrap="square" lIns="0" tIns="0" rIns="0" bIns="0" rtlCol="0">
            <a:spAutoFit/>
          </a:bodyPr>
          <a:lstStyle/>
          <a:p>
            <a:pPr marL="12700" marR="0" lvl="0" indent="0" algn="l" defTabSz="457200" rtl="0" eaLnBrk="1" fontAlgn="auto" latinLnBrk="0" hangingPunct="1">
              <a:lnSpc>
                <a:spcPts val="1460"/>
              </a:lnSpc>
              <a:spcBef>
                <a:spcPts val="0"/>
              </a:spcBef>
              <a:spcAft>
                <a:spcPts val="0"/>
              </a:spcAft>
              <a:buClrTx/>
              <a:buSzTx/>
              <a:buFontTx/>
              <a:buNone/>
              <a:tabLst/>
              <a:defRPr/>
            </a:pPr>
            <a:r>
              <a:rPr kumimoji="0" sz="1400" b="0" i="0" u="none" strike="noStrike" kern="1200" cap="none" spc="1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C</a:t>
            </a:r>
            <a:r>
              <a:rPr kumimoji="0" sz="1400" b="0" i="0" u="none" strike="noStrike" kern="1200" cap="none" spc="-185"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r>
              <a:rPr kumimoji="0" sz="1400" b="0" i="0" u="none" strike="noStrike" kern="1200" cap="none" spc="-7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I</a:t>
            </a:r>
            <a:r>
              <a:rPr kumimoji="0" sz="1400" b="0" i="0" u="none" strike="noStrike" kern="1200" cap="none" spc="-18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r>
              <a:rPr kumimoji="0" sz="1400" b="0" i="0" u="none" strike="noStrike" kern="1200" cap="none" spc="3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T</a:t>
            </a:r>
            <a:r>
              <a:rPr kumimoji="0" sz="1400" b="0" i="0" u="none" strike="noStrike" kern="1200" cap="none" spc="-18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r>
              <a:rPr kumimoji="0" sz="1400" b="0" i="0" u="none" strike="noStrike" kern="1200" cap="none" spc="-1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Y</a:t>
            </a:r>
            <a:r>
              <a:rPr kumimoji="0" sz="1400" b="0" i="0" u="none" strike="noStrike" kern="1200" cap="none" spc="-18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r>
              <a:rPr kumimoji="0" sz="1400" b="0" i="0" u="none" strike="noStrike" kern="1200" cap="none" spc="-5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U</a:t>
            </a:r>
            <a:r>
              <a:rPr kumimoji="0" sz="1400" b="0" i="0" u="none" strike="noStrike" kern="1200" cap="none" spc="75"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r>
              <a:rPr kumimoji="0" sz="1400" b="0" i="0" u="none" strike="noStrike" kern="1200" cap="none" spc="-2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S</a:t>
            </a:r>
            <a:r>
              <a:rPr kumimoji="0" sz="1400" b="0" i="0" u="none" strike="noStrike" kern="1200" cap="none" spc="-18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r>
              <a:rPr kumimoji="0" sz="1400" b="0" i="0" u="none" strike="noStrike" kern="1200" cap="none" spc="3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T</a:t>
            </a:r>
            <a:r>
              <a:rPr kumimoji="0" sz="1400" b="0" i="0" u="none" strike="noStrike" kern="1200" cap="none" spc="-18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r>
              <a:rPr lang="en-US" sz="1400" spc="-70">
                <a:solidFill>
                  <a:srgbClr val="8F8B73"/>
                </a:solidFill>
                <a:latin typeface="Verdana" panose="020B0604030504040204" pitchFamily="34" charset="0"/>
                <a:ea typeface="Verdana" panose="020B0604030504040204" pitchFamily="34" charset="0"/>
                <a:cs typeface="Arial"/>
              </a:rPr>
              <a:t>C C</a:t>
            </a:r>
            <a:r>
              <a:rPr kumimoji="0" lang="en-US" sz="1400" b="0" i="0" u="none" strike="noStrike" kern="1200" cap="none" spc="-7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YBERCLUB </a:t>
            </a:r>
            <a:r>
              <a:rPr kumimoji="0" sz="1400" b="0" i="0" u="none" strike="noStrike" kern="1200" cap="none" spc="-185"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endParaRPr kumimoji="0" sz="14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Arial"/>
            </a:endParaRPr>
          </a:p>
        </p:txBody>
      </p:sp>
      <p:sp>
        <p:nvSpPr>
          <p:cNvPr id="8" name="object 15">
            <a:extLst>
              <a:ext uri="{FF2B5EF4-FFF2-40B4-BE49-F238E27FC236}">
                <a16:creationId xmlns:a16="http://schemas.microsoft.com/office/drawing/2014/main" id="{370D2802-7122-965F-8BB1-152BA548A895}"/>
              </a:ext>
            </a:extLst>
          </p:cNvPr>
          <p:cNvSpPr/>
          <p:nvPr/>
        </p:nvSpPr>
        <p:spPr>
          <a:xfrm>
            <a:off x="863100" y="646774"/>
            <a:ext cx="494030" cy="723900"/>
          </a:xfrm>
          <a:custGeom>
            <a:avLst/>
            <a:gdLst/>
            <a:ahLst/>
            <a:cxnLst/>
            <a:rect l="l" t="t" r="r" b="b"/>
            <a:pathLst>
              <a:path w="494030" h="723900">
                <a:moveTo>
                  <a:pt x="249891" y="723899"/>
                </a:moveTo>
                <a:lnTo>
                  <a:pt x="0" y="472854"/>
                </a:lnTo>
                <a:lnTo>
                  <a:pt x="56778" y="415806"/>
                </a:lnTo>
                <a:lnTo>
                  <a:pt x="0" y="358766"/>
                </a:lnTo>
                <a:lnTo>
                  <a:pt x="56778" y="301866"/>
                </a:lnTo>
                <a:lnTo>
                  <a:pt x="0" y="244825"/>
                </a:lnTo>
                <a:lnTo>
                  <a:pt x="243700" y="0"/>
                </a:lnTo>
                <a:lnTo>
                  <a:pt x="283331" y="39814"/>
                </a:lnTo>
                <a:lnTo>
                  <a:pt x="243700" y="39814"/>
                </a:lnTo>
                <a:lnTo>
                  <a:pt x="39631" y="244825"/>
                </a:lnTo>
                <a:lnTo>
                  <a:pt x="76527" y="282032"/>
                </a:lnTo>
                <a:lnTo>
                  <a:pt x="115920" y="282032"/>
                </a:lnTo>
                <a:lnTo>
                  <a:pt x="39485" y="358766"/>
                </a:lnTo>
                <a:lnTo>
                  <a:pt x="68600" y="388010"/>
                </a:lnTo>
                <a:lnTo>
                  <a:pt x="108359" y="388010"/>
                </a:lnTo>
                <a:lnTo>
                  <a:pt x="88483" y="407991"/>
                </a:lnTo>
                <a:lnTo>
                  <a:pt x="115145" y="434775"/>
                </a:lnTo>
                <a:lnTo>
                  <a:pt x="154649" y="434775"/>
                </a:lnTo>
                <a:lnTo>
                  <a:pt x="153641" y="435787"/>
                </a:lnTo>
                <a:lnTo>
                  <a:pt x="76527" y="435787"/>
                </a:lnTo>
                <a:lnTo>
                  <a:pt x="39631" y="472854"/>
                </a:lnTo>
                <a:lnTo>
                  <a:pt x="249891" y="684085"/>
                </a:lnTo>
                <a:lnTo>
                  <a:pt x="289522" y="684085"/>
                </a:lnTo>
                <a:lnTo>
                  <a:pt x="249891" y="723899"/>
                </a:lnTo>
                <a:close/>
              </a:path>
              <a:path w="494030" h="723900">
                <a:moveTo>
                  <a:pt x="456700" y="288112"/>
                </a:moveTo>
                <a:lnTo>
                  <a:pt x="417063" y="288112"/>
                </a:lnTo>
                <a:lnTo>
                  <a:pt x="453960" y="251045"/>
                </a:lnTo>
                <a:lnTo>
                  <a:pt x="243700" y="39814"/>
                </a:lnTo>
                <a:lnTo>
                  <a:pt x="283331" y="39814"/>
                </a:lnTo>
                <a:lnTo>
                  <a:pt x="493591" y="251045"/>
                </a:lnTo>
                <a:lnTo>
                  <a:pt x="456700" y="288112"/>
                </a:lnTo>
                <a:close/>
              </a:path>
              <a:path w="494030" h="723900">
                <a:moveTo>
                  <a:pt x="115920" y="282032"/>
                </a:moveTo>
                <a:lnTo>
                  <a:pt x="76527" y="282032"/>
                </a:lnTo>
                <a:lnTo>
                  <a:pt x="243700" y="114087"/>
                </a:lnTo>
                <a:lnTo>
                  <a:pt x="283216" y="153754"/>
                </a:lnTo>
                <a:lnTo>
                  <a:pt x="243700" y="153754"/>
                </a:lnTo>
                <a:lnTo>
                  <a:pt x="115920" y="282032"/>
                </a:lnTo>
                <a:close/>
              </a:path>
              <a:path w="494030" h="723900">
                <a:moveTo>
                  <a:pt x="108359" y="388010"/>
                </a:moveTo>
                <a:lnTo>
                  <a:pt x="68600" y="388010"/>
                </a:lnTo>
                <a:lnTo>
                  <a:pt x="272809" y="182999"/>
                </a:lnTo>
                <a:lnTo>
                  <a:pt x="243700" y="153754"/>
                </a:lnTo>
                <a:lnTo>
                  <a:pt x="283216" y="153754"/>
                </a:lnTo>
                <a:lnTo>
                  <a:pt x="332115" y="202839"/>
                </a:lnTo>
                <a:lnTo>
                  <a:pt x="292552" y="202839"/>
                </a:lnTo>
                <a:lnTo>
                  <a:pt x="108359" y="388010"/>
                </a:lnTo>
                <a:close/>
              </a:path>
              <a:path w="494030" h="723900">
                <a:moveTo>
                  <a:pt x="154649" y="434775"/>
                </a:moveTo>
                <a:lnTo>
                  <a:pt x="115145" y="434775"/>
                </a:lnTo>
                <a:lnTo>
                  <a:pt x="319213" y="229764"/>
                </a:lnTo>
                <a:lnTo>
                  <a:pt x="292552" y="202839"/>
                </a:lnTo>
                <a:lnTo>
                  <a:pt x="332115" y="202839"/>
                </a:lnTo>
                <a:lnTo>
                  <a:pt x="378695" y="249597"/>
                </a:lnTo>
                <a:lnTo>
                  <a:pt x="339102" y="249597"/>
                </a:lnTo>
                <a:lnTo>
                  <a:pt x="154649" y="434775"/>
                </a:lnTo>
                <a:close/>
              </a:path>
              <a:path w="494030" h="723900">
                <a:moveTo>
                  <a:pt x="201045" y="481245"/>
                </a:moveTo>
                <a:lnTo>
                  <a:pt x="161408" y="481245"/>
                </a:lnTo>
                <a:lnTo>
                  <a:pt x="365616" y="276241"/>
                </a:lnTo>
                <a:lnTo>
                  <a:pt x="339102" y="249597"/>
                </a:lnTo>
                <a:lnTo>
                  <a:pt x="378695" y="249597"/>
                </a:lnTo>
                <a:lnTo>
                  <a:pt x="417063" y="288112"/>
                </a:lnTo>
                <a:lnTo>
                  <a:pt x="456700" y="288112"/>
                </a:lnTo>
                <a:lnTo>
                  <a:pt x="448774" y="296075"/>
                </a:lnTo>
                <a:lnTo>
                  <a:pt x="385358" y="296075"/>
                </a:lnTo>
                <a:lnTo>
                  <a:pt x="201045" y="481245"/>
                </a:lnTo>
                <a:close/>
              </a:path>
              <a:path w="494030" h="723900">
                <a:moveTo>
                  <a:pt x="245861" y="526127"/>
                </a:moveTo>
                <a:lnTo>
                  <a:pt x="206230" y="526127"/>
                </a:lnTo>
                <a:lnTo>
                  <a:pt x="410291" y="321123"/>
                </a:lnTo>
                <a:lnTo>
                  <a:pt x="385358" y="296075"/>
                </a:lnTo>
                <a:lnTo>
                  <a:pt x="448774" y="296075"/>
                </a:lnTo>
                <a:lnTo>
                  <a:pt x="436813" y="308093"/>
                </a:lnTo>
                <a:lnTo>
                  <a:pt x="469753" y="341104"/>
                </a:lnTo>
                <a:lnTo>
                  <a:pt x="430034" y="341104"/>
                </a:lnTo>
                <a:lnTo>
                  <a:pt x="245861" y="526127"/>
                </a:lnTo>
                <a:close/>
              </a:path>
              <a:path w="494030" h="723900">
                <a:moveTo>
                  <a:pt x="289522" y="570145"/>
                </a:moveTo>
                <a:lnTo>
                  <a:pt x="249891" y="570145"/>
                </a:lnTo>
                <a:lnTo>
                  <a:pt x="453960" y="365133"/>
                </a:lnTo>
                <a:lnTo>
                  <a:pt x="430034" y="341104"/>
                </a:lnTo>
                <a:lnTo>
                  <a:pt x="469753" y="341104"/>
                </a:lnTo>
                <a:lnTo>
                  <a:pt x="493591" y="364993"/>
                </a:lnTo>
                <a:lnTo>
                  <a:pt x="436813" y="422033"/>
                </a:lnTo>
                <a:lnTo>
                  <a:pt x="456702" y="442014"/>
                </a:lnTo>
                <a:lnTo>
                  <a:pt x="417063" y="442014"/>
                </a:lnTo>
                <a:lnTo>
                  <a:pt x="289522" y="570145"/>
                </a:lnTo>
                <a:close/>
              </a:path>
              <a:path w="494030" h="723900">
                <a:moveTo>
                  <a:pt x="249891" y="609959"/>
                </a:moveTo>
                <a:lnTo>
                  <a:pt x="76527" y="435787"/>
                </a:lnTo>
                <a:lnTo>
                  <a:pt x="153641" y="435787"/>
                </a:lnTo>
                <a:lnTo>
                  <a:pt x="134893" y="454609"/>
                </a:lnTo>
                <a:lnTo>
                  <a:pt x="161408" y="481245"/>
                </a:lnTo>
                <a:lnTo>
                  <a:pt x="201045" y="481245"/>
                </a:lnTo>
                <a:lnTo>
                  <a:pt x="181297" y="501086"/>
                </a:lnTo>
                <a:lnTo>
                  <a:pt x="206230" y="526127"/>
                </a:lnTo>
                <a:lnTo>
                  <a:pt x="245861" y="526127"/>
                </a:lnTo>
                <a:lnTo>
                  <a:pt x="225972" y="546108"/>
                </a:lnTo>
                <a:lnTo>
                  <a:pt x="249891" y="570145"/>
                </a:lnTo>
                <a:lnTo>
                  <a:pt x="289522" y="570145"/>
                </a:lnTo>
                <a:lnTo>
                  <a:pt x="249891" y="609959"/>
                </a:lnTo>
                <a:close/>
              </a:path>
              <a:path w="494030" h="723900">
                <a:moveTo>
                  <a:pt x="289522" y="684085"/>
                </a:moveTo>
                <a:lnTo>
                  <a:pt x="249891" y="684085"/>
                </a:lnTo>
                <a:lnTo>
                  <a:pt x="453960" y="479074"/>
                </a:lnTo>
                <a:lnTo>
                  <a:pt x="417063" y="442014"/>
                </a:lnTo>
                <a:lnTo>
                  <a:pt x="456702" y="442014"/>
                </a:lnTo>
                <a:lnTo>
                  <a:pt x="493591" y="479074"/>
                </a:lnTo>
                <a:lnTo>
                  <a:pt x="289522" y="684085"/>
                </a:lnTo>
                <a:close/>
              </a:path>
            </a:pathLst>
          </a:custGeom>
        </p:spPr>
        <p:style>
          <a:lnRef idx="1">
            <a:schemeClr val="accent5"/>
          </a:lnRef>
          <a:fillRef idx="2">
            <a:schemeClr val="accent5"/>
          </a:fillRef>
          <a:effectRef idx="1">
            <a:schemeClr val="accent5"/>
          </a:effectRef>
          <a:fontRef idx="minor">
            <a:schemeClr val="dk1"/>
          </a:fontRef>
        </p:style>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TextBox 2">
            <a:extLst>
              <a:ext uri="{FF2B5EF4-FFF2-40B4-BE49-F238E27FC236}">
                <a16:creationId xmlns:a16="http://schemas.microsoft.com/office/drawing/2014/main" id="{CE96983A-E4D5-A812-CA1B-8F3FEF7C26B8}"/>
              </a:ext>
            </a:extLst>
          </p:cNvPr>
          <p:cNvSpPr txBox="1"/>
          <p:nvPr/>
        </p:nvSpPr>
        <p:spPr>
          <a:xfrm>
            <a:off x="1434516" y="824058"/>
            <a:ext cx="4261609" cy="646331"/>
          </a:xfrm>
          <a:prstGeom prst="rect">
            <a:avLst/>
          </a:prstGeom>
          <a:noFill/>
        </p:spPr>
        <p:txBody>
          <a:bodyPr wrap="square" lIns="91440" tIns="45720" rIns="91440" bIns="45720" rtlCol="0" anchor="t">
            <a:spAutoFit/>
          </a:bodyPr>
          <a:lstStyle/>
          <a:p>
            <a:r>
              <a:rPr lang="en-US">
                <a:latin typeface="Verdana"/>
                <a:ea typeface="Verdana"/>
              </a:rPr>
              <a:t>Cost of Ransomware Globally </a:t>
            </a:r>
            <a:endParaRPr lang="en-US" sz="1800">
              <a:latin typeface="Verdana" panose="020B0604030504040204" pitchFamily="34" charset="0"/>
              <a:ea typeface="Verdana" panose="020B0604030504040204" pitchFamily="34" charset="0"/>
            </a:endParaRPr>
          </a:p>
          <a:p>
            <a:endParaRPr lang="en-US"/>
          </a:p>
        </p:txBody>
      </p:sp>
      <p:pic>
        <p:nvPicPr>
          <p:cNvPr id="2" name="Picture 3" descr="Chart, bar chart&#10;&#10;Description automatically generated">
            <a:extLst>
              <a:ext uri="{FF2B5EF4-FFF2-40B4-BE49-F238E27FC236}">
                <a16:creationId xmlns:a16="http://schemas.microsoft.com/office/drawing/2014/main" id="{972C20AD-2BBC-8132-FD06-FC71FAA95817}"/>
              </a:ext>
            </a:extLst>
          </p:cNvPr>
          <p:cNvPicPr>
            <a:picLocks noChangeAspect="1"/>
          </p:cNvPicPr>
          <p:nvPr/>
        </p:nvPicPr>
        <p:blipFill>
          <a:blip r:embed="rId2"/>
          <a:stretch>
            <a:fillRect/>
          </a:stretch>
        </p:blipFill>
        <p:spPr>
          <a:xfrm>
            <a:off x="5762848" y="1401692"/>
            <a:ext cx="5804869" cy="4048878"/>
          </a:xfrm>
          <a:prstGeom prst="rect">
            <a:avLst/>
          </a:prstGeom>
        </p:spPr>
      </p:pic>
      <p:sp>
        <p:nvSpPr>
          <p:cNvPr id="4" name="TextBox 3">
            <a:extLst>
              <a:ext uri="{FF2B5EF4-FFF2-40B4-BE49-F238E27FC236}">
                <a16:creationId xmlns:a16="http://schemas.microsoft.com/office/drawing/2014/main" id="{AE0F3DD0-CEAD-3BB3-E436-D2A39068E0F0}"/>
              </a:ext>
            </a:extLst>
          </p:cNvPr>
          <p:cNvSpPr txBox="1"/>
          <p:nvPr/>
        </p:nvSpPr>
        <p:spPr>
          <a:xfrm>
            <a:off x="1523999" y="1374502"/>
            <a:ext cx="3167017"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200" dirty="0">
                <a:latin typeface="Verdana"/>
                <a:ea typeface="+mn-lt"/>
                <a:cs typeface="+mn-lt"/>
              </a:rPr>
              <a:t>In the year 2021, ransomware cost the world a total of $20 billion. It is anticipated that by the year 2031, that figure will have increased to $265 billion.</a:t>
            </a:r>
          </a:p>
          <a:p>
            <a:pPr marL="285750" indent="-285750">
              <a:buFont typeface="Arial"/>
              <a:buChar char="•"/>
            </a:pPr>
            <a:r>
              <a:rPr lang="en-US" sz="1200" dirty="0">
                <a:latin typeface="Verdana"/>
                <a:ea typeface="+mn-lt"/>
                <a:cs typeface="+mn-lt"/>
              </a:rPr>
              <a:t>In 2021, ransomware compromised the systems of 37% of all commercial and nonprofit organizations.</a:t>
            </a:r>
          </a:p>
          <a:p>
            <a:pPr marL="285750" indent="-285750">
              <a:buFont typeface="Arial"/>
              <a:buChar char="•"/>
            </a:pPr>
            <a:r>
              <a:rPr lang="en-US" sz="1200" dirty="0">
                <a:latin typeface="Verdana"/>
                <a:ea typeface="+mn-lt"/>
                <a:cs typeface="+mn-lt"/>
              </a:rPr>
              <a:t>The average cost to recover from a ransomware attack for a company in 2021 is expected to be $1.85 million.</a:t>
            </a:r>
            <a:endParaRPr lang="en-US" sz="1200" dirty="0">
              <a:latin typeface="Verdana"/>
            </a:endParaRPr>
          </a:p>
          <a:p>
            <a:pPr marL="285750" indent="-285750">
              <a:buFont typeface="Arial"/>
              <a:buChar char="•"/>
            </a:pPr>
            <a:r>
              <a:rPr lang="en-US" sz="1200" dirty="0">
                <a:latin typeface="Verdana"/>
                <a:ea typeface="+mn-lt"/>
                <a:cs typeface="+mn-lt"/>
              </a:rPr>
              <a:t>32 percent of ransomware victims choose to pay the demanded amount, yet even after doing so, they only recover 65 percent of their data.</a:t>
            </a:r>
            <a:endParaRPr lang="en-US" sz="1200" dirty="0">
              <a:latin typeface="Verdana"/>
            </a:endParaRPr>
          </a:p>
          <a:p>
            <a:pPr marL="285750" indent="-285750">
              <a:buFont typeface="Arial"/>
              <a:buChar char="•"/>
            </a:pPr>
            <a:r>
              <a:rPr lang="en-US" sz="1200" dirty="0">
                <a:latin typeface="Verdana"/>
                <a:ea typeface="+mn-lt"/>
                <a:cs typeface="+mn-lt"/>
              </a:rPr>
              <a:t>Only 57 percent of companies are successful when attempting to retrieve their data by employing a backup.</a:t>
            </a:r>
          </a:p>
          <a:p>
            <a:pPr marL="285750" indent="-285750">
              <a:buFont typeface="Arial"/>
              <a:buChar char="•"/>
            </a:pPr>
            <a:r>
              <a:rPr lang="en-US" sz="1200" dirty="0">
                <a:latin typeface="Verdana"/>
                <a:ea typeface="+mn-lt"/>
                <a:cs typeface="+mn-lt"/>
              </a:rPr>
              <a:t>In the case of Medibank its fines to whichever is greater of $50 million, 30% of the company’s turnover in the relevant period or 3 times the value of any benefit  gained from breach.</a:t>
            </a:r>
            <a:endParaRPr lang="en-US" sz="1200" dirty="0">
              <a:latin typeface="Verdana"/>
            </a:endParaRPr>
          </a:p>
        </p:txBody>
      </p:sp>
    </p:spTree>
    <p:extLst>
      <p:ext uri="{BB962C8B-B14F-4D97-AF65-F5344CB8AC3E}">
        <p14:creationId xmlns:p14="http://schemas.microsoft.com/office/powerpoint/2010/main" val="2981435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bject 17">
            <a:extLst>
              <a:ext uri="{FF2B5EF4-FFF2-40B4-BE49-F238E27FC236}">
                <a16:creationId xmlns:a16="http://schemas.microsoft.com/office/drawing/2014/main" id="{EFFF911B-C847-57CD-E6E0-870E51532B93}"/>
              </a:ext>
            </a:extLst>
          </p:cNvPr>
          <p:cNvSpPr txBox="1"/>
          <p:nvPr/>
        </p:nvSpPr>
        <p:spPr>
          <a:xfrm>
            <a:off x="11568090" y="2753801"/>
            <a:ext cx="192360" cy="3623310"/>
          </a:xfrm>
          <a:prstGeom prst="rect">
            <a:avLst/>
          </a:prstGeom>
        </p:spPr>
        <p:txBody>
          <a:bodyPr vert="vert" wrap="square" lIns="0" tIns="0" rIns="0" bIns="0" rtlCol="0">
            <a:spAutoFit/>
          </a:bodyPr>
          <a:lstStyle/>
          <a:p>
            <a:pPr marL="12700" marR="0" lvl="0" indent="0" algn="l" defTabSz="457200" rtl="0" eaLnBrk="1" fontAlgn="auto" latinLnBrk="0" hangingPunct="1">
              <a:lnSpc>
                <a:spcPts val="1460"/>
              </a:lnSpc>
              <a:spcBef>
                <a:spcPts val="0"/>
              </a:spcBef>
              <a:spcAft>
                <a:spcPts val="0"/>
              </a:spcAft>
              <a:buClrTx/>
              <a:buSzTx/>
              <a:buFontTx/>
              <a:buNone/>
              <a:tabLst/>
              <a:defRPr/>
            </a:pPr>
            <a:r>
              <a:rPr kumimoji="0" sz="1400" b="0" i="0" u="none" strike="noStrike" kern="1200" cap="none" spc="1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C</a:t>
            </a:r>
            <a:r>
              <a:rPr kumimoji="0" sz="1400" b="0" i="0" u="none" strike="noStrike" kern="1200" cap="none" spc="-185"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r>
              <a:rPr kumimoji="0" sz="1400" b="0" i="0" u="none" strike="noStrike" kern="1200" cap="none" spc="-7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I</a:t>
            </a:r>
            <a:r>
              <a:rPr kumimoji="0" sz="1400" b="0" i="0" u="none" strike="noStrike" kern="1200" cap="none" spc="-18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r>
              <a:rPr kumimoji="0" sz="1400" b="0" i="0" u="none" strike="noStrike" kern="1200" cap="none" spc="3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T</a:t>
            </a:r>
            <a:r>
              <a:rPr kumimoji="0" sz="1400" b="0" i="0" u="none" strike="noStrike" kern="1200" cap="none" spc="-18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r>
              <a:rPr kumimoji="0" sz="1400" b="0" i="0" u="none" strike="noStrike" kern="1200" cap="none" spc="-1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Y</a:t>
            </a:r>
            <a:r>
              <a:rPr kumimoji="0" sz="1400" b="0" i="0" u="none" strike="noStrike" kern="1200" cap="none" spc="-18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r>
              <a:rPr kumimoji="0" sz="1400" b="0" i="0" u="none" strike="noStrike" kern="1200" cap="none" spc="-5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U</a:t>
            </a:r>
            <a:r>
              <a:rPr kumimoji="0" sz="1400" b="0" i="0" u="none" strike="noStrike" kern="1200" cap="none" spc="75"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r>
              <a:rPr kumimoji="0" sz="1400" b="0" i="0" u="none" strike="noStrike" kern="1200" cap="none" spc="-2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S</a:t>
            </a:r>
            <a:r>
              <a:rPr kumimoji="0" sz="1400" b="0" i="0" u="none" strike="noStrike" kern="1200" cap="none" spc="-18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r>
              <a:rPr kumimoji="0" sz="1400" b="0" i="0" u="none" strike="noStrike" kern="1200" cap="none" spc="3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T</a:t>
            </a:r>
            <a:r>
              <a:rPr kumimoji="0" sz="1400" b="0" i="0" u="none" strike="noStrike" kern="1200" cap="none" spc="-18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r>
              <a:rPr lang="en-US" sz="1400" spc="-70">
                <a:solidFill>
                  <a:srgbClr val="8F8B73"/>
                </a:solidFill>
                <a:latin typeface="Verdana" panose="020B0604030504040204" pitchFamily="34" charset="0"/>
                <a:ea typeface="Verdana" panose="020B0604030504040204" pitchFamily="34" charset="0"/>
                <a:cs typeface="Arial"/>
              </a:rPr>
              <a:t>C C</a:t>
            </a:r>
            <a:r>
              <a:rPr kumimoji="0" lang="en-US" sz="1400" b="0" i="0" u="none" strike="noStrike" kern="1200" cap="none" spc="-7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YBERCLUB </a:t>
            </a:r>
            <a:r>
              <a:rPr kumimoji="0" sz="1400" b="0" i="0" u="none" strike="noStrike" kern="1200" cap="none" spc="-185"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endParaRPr kumimoji="0" sz="14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Arial"/>
            </a:endParaRPr>
          </a:p>
        </p:txBody>
      </p:sp>
      <p:sp>
        <p:nvSpPr>
          <p:cNvPr id="8" name="object 15">
            <a:extLst>
              <a:ext uri="{FF2B5EF4-FFF2-40B4-BE49-F238E27FC236}">
                <a16:creationId xmlns:a16="http://schemas.microsoft.com/office/drawing/2014/main" id="{370D2802-7122-965F-8BB1-152BA548A895}"/>
              </a:ext>
            </a:extLst>
          </p:cNvPr>
          <p:cNvSpPr/>
          <p:nvPr/>
        </p:nvSpPr>
        <p:spPr>
          <a:xfrm>
            <a:off x="863100" y="646774"/>
            <a:ext cx="494030" cy="723900"/>
          </a:xfrm>
          <a:custGeom>
            <a:avLst/>
            <a:gdLst/>
            <a:ahLst/>
            <a:cxnLst/>
            <a:rect l="l" t="t" r="r" b="b"/>
            <a:pathLst>
              <a:path w="494030" h="723900">
                <a:moveTo>
                  <a:pt x="249891" y="723899"/>
                </a:moveTo>
                <a:lnTo>
                  <a:pt x="0" y="472854"/>
                </a:lnTo>
                <a:lnTo>
                  <a:pt x="56778" y="415806"/>
                </a:lnTo>
                <a:lnTo>
                  <a:pt x="0" y="358766"/>
                </a:lnTo>
                <a:lnTo>
                  <a:pt x="56778" y="301866"/>
                </a:lnTo>
                <a:lnTo>
                  <a:pt x="0" y="244825"/>
                </a:lnTo>
                <a:lnTo>
                  <a:pt x="243700" y="0"/>
                </a:lnTo>
                <a:lnTo>
                  <a:pt x="283331" y="39814"/>
                </a:lnTo>
                <a:lnTo>
                  <a:pt x="243700" y="39814"/>
                </a:lnTo>
                <a:lnTo>
                  <a:pt x="39631" y="244825"/>
                </a:lnTo>
                <a:lnTo>
                  <a:pt x="76527" y="282032"/>
                </a:lnTo>
                <a:lnTo>
                  <a:pt x="115920" y="282032"/>
                </a:lnTo>
                <a:lnTo>
                  <a:pt x="39485" y="358766"/>
                </a:lnTo>
                <a:lnTo>
                  <a:pt x="68600" y="388010"/>
                </a:lnTo>
                <a:lnTo>
                  <a:pt x="108359" y="388010"/>
                </a:lnTo>
                <a:lnTo>
                  <a:pt x="88483" y="407991"/>
                </a:lnTo>
                <a:lnTo>
                  <a:pt x="115145" y="434775"/>
                </a:lnTo>
                <a:lnTo>
                  <a:pt x="154649" y="434775"/>
                </a:lnTo>
                <a:lnTo>
                  <a:pt x="153641" y="435787"/>
                </a:lnTo>
                <a:lnTo>
                  <a:pt x="76527" y="435787"/>
                </a:lnTo>
                <a:lnTo>
                  <a:pt x="39631" y="472854"/>
                </a:lnTo>
                <a:lnTo>
                  <a:pt x="249891" y="684085"/>
                </a:lnTo>
                <a:lnTo>
                  <a:pt x="289522" y="684085"/>
                </a:lnTo>
                <a:lnTo>
                  <a:pt x="249891" y="723899"/>
                </a:lnTo>
                <a:close/>
              </a:path>
              <a:path w="494030" h="723900">
                <a:moveTo>
                  <a:pt x="456700" y="288112"/>
                </a:moveTo>
                <a:lnTo>
                  <a:pt x="417063" y="288112"/>
                </a:lnTo>
                <a:lnTo>
                  <a:pt x="453960" y="251045"/>
                </a:lnTo>
                <a:lnTo>
                  <a:pt x="243700" y="39814"/>
                </a:lnTo>
                <a:lnTo>
                  <a:pt x="283331" y="39814"/>
                </a:lnTo>
                <a:lnTo>
                  <a:pt x="493591" y="251045"/>
                </a:lnTo>
                <a:lnTo>
                  <a:pt x="456700" y="288112"/>
                </a:lnTo>
                <a:close/>
              </a:path>
              <a:path w="494030" h="723900">
                <a:moveTo>
                  <a:pt x="115920" y="282032"/>
                </a:moveTo>
                <a:lnTo>
                  <a:pt x="76527" y="282032"/>
                </a:lnTo>
                <a:lnTo>
                  <a:pt x="243700" y="114087"/>
                </a:lnTo>
                <a:lnTo>
                  <a:pt x="283216" y="153754"/>
                </a:lnTo>
                <a:lnTo>
                  <a:pt x="243700" y="153754"/>
                </a:lnTo>
                <a:lnTo>
                  <a:pt x="115920" y="282032"/>
                </a:lnTo>
                <a:close/>
              </a:path>
              <a:path w="494030" h="723900">
                <a:moveTo>
                  <a:pt x="108359" y="388010"/>
                </a:moveTo>
                <a:lnTo>
                  <a:pt x="68600" y="388010"/>
                </a:lnTo>
                <a:lnTo>
                  <a:pt x="272809" y="182999"/>
                </a:lnTo>
                <a:lnTo>
                  <a:pt x="243700" y="153754"/>
                </a:lnTo>
                <a:lnTo>
                  <a:pt x="283216" y="153754"/>
                </a:lnTo>
                <a:lnTo>
                  <a:pt x="332115" y="202839"/>
                </a:lnTo>
                <a:lnTo>
                  <a:pt x="292552" y="202839"/>
                </a:lnTo>
                <a:lnTo>
                  <a:pt x="108359" y="388010"/>
                </a:lnTo>
                <a:close/>
              </a:path>
              <a:path w="494030" h="723900">
                <a:moveTo>
                  <a:pt x="154649" y="434775"/>
                </a:moveTo>
                <a:lnTo>
                  <a:pt x="115145" y="434775"/>
                </a:lnTo>
                <a:lnTo>
                  <a:pt x="319213" y="229764"/>
                </a:lnTo>
                <a:lnTo>
                  <a:pt x="292552" y="202839"/>
                </a:lnTo>
                <a:lnTo>
                  <a:pt x="332115" y="202839"/>
                </a:lnTo>
                <a:lnTo>
                  <a:pt x="378695" y="249597"/>
                </a:lnTo>
                <a:lnTo>
                  <a:pt x="339102" y="249597"/>
                </a:lnTo>
                <a:lnTo>
                  <a:pt x="154649" y="434775"/>
                </a:lnTo>
                <a:close/>
              </a:path>
              <a:path w="494030" h="723900">
                <a:moveTo>
                  <a:pt x="201045" y="481245"/>
                </a:moveTo>
                <a:lnTo>
                  <a:pt x="161408" y="481245"/>
                </a:lnTo>
                <a:lnTo>
                  <a:pt x="365616" y="276241"/>
                </a:lnTo>
                <a:lnTo>
                  <a:pt x="339102" y="249597"/>
                </a:lnTo>
                <a:lnTo>
                  <a:pt x="378695" y="249597"/>
                </a:lnTo>
                <a:lnTo>
                  <a:pt x="417063" y="288112"/>
                </a:lnTo>
                <a:lnTo>
                  <a:pt x="456700" y="288112"/>
                </a:lnTo>
                <a:lnTo>
                  <a:pt x="448774" y="296075"/>
                </a:lnTo>
                <a:lnTo>
                  <a:pt x="385358" y="296075"/>
                </a:lnTo>
                <a:lnTo>
                  <a:pt x="201045" y="481245"/>
                </a:lnTo>
                <a:close/>
              </a:path>
              <a:path w="494030" h="723900">
                <a:moveTo>
                  <a:pt x="245861" y="526127"/>
                </a:moveTo>
                <a:lnTo>
                  <a:pt x="206230" y="526127"/>
                </a:lnTo>
                <a:lnTo>
                  <a:pt x="410291" y="321123"/>
                </a:lnTo>
                <a:lnTo>
                  <a:pt x="385358" y="296075"/>
                </a:lnTo>
                <a:lnTo>
                  <a:pt x="448774" y="296075"/>
                </a:lnTo>
                <a:lnTo>
                  <a:pt x="436813" y="308093"/>
                </a:lnTo>
                <a:lnTo>
                  <a:pt x="469753" y="341104"/>
                </a:lnTo>
                <a:lnTo>
                  <a:pt x="430034" y="341104"/>
                </a:lnTo>
                <a:lnTo>
                  <a:pt x="245861" y="526127"/>
                </a:lnTo>
                <a:close/>
              </a:path>
              <a:path w="494030" h="723900">
                <a:moveTo>
                  <a:pt x="289522" y="570145"/>
                </a:moveTo>
                <a:lnTo>
                  <a:pt x="249891" y="570145"/>
                </a:lnTo>
                <a:lnTo>
                  <a:pt x="453960" y="365133"/>
                </a:lnTo>
                <a:lnTo>
                  <a:pt x="430034" y="341104"/>
                </a:lnTo>
                <a:lnTo>
                  <a:pt x="469753" y="341104"/>
                </a:lnTo>
                <a:lnTo>
                  <a:pt x="493591" y="364993"/>
                </a:lnTo>
                <a:lnTo>
                  <a:pt x="436813" y="422033"/>
                </a:lnTo>
                <a:lnTo>
                  <a:pt x="456702" y="442014"/>
                </a:lnTo>
                <a:lnTo>
                  <a:pt x="417063" y="442014"/>
                </a:lnTo>
                <a:lnTo>
                  <a:pt x="289522" y="570145"/>
                </a:lnTo>
                <a:close/>
              </a:path>
              <a:path w="494030" h="723900">
                <a:moveTo>
                  <a:pt x="249891" y="609959"/>
                </a:moveTo>
                <a:lnTo>
                  <a:pt x="76527" y="435787"/>
                </a:lnTo>
                <a:lnTo>
                  <a:pt x="153641" y="435787"/>
                </a:lnTo>
                <a:lnTo>
                  <a:pt x="134893" y="454609"/>
                </a:lnTo>
                <a:lnTo>
                  <a:pt x="161408" y="481245"/>
                </a:lnTo>
                <a:lnTo>
                  <a:pt x="201045" y="481245"/>
                </a:lnTo>
                <a:lnTo>
                  <a:pt x="181297" y="501086"/>
                </a:lnTo>
                <a:lnTo>
                  <a:pt x="206230" y="526127"/>
                </a:lnTo>
                <a:lnTo>
                  <a:pt x="245861" y="526127"/>
                </a:lnTo>
                <a:lnTo>
                  <a:pt x="225972" y="546108"/>
                </a:lnTo>
                <a:lnTo>
                  <a:pt x="249891" y="570145"/>
                </a:lnTo>
                <a:lnTo>
                  <a:pt x="289522" y="570145"/>
                </a:lnTo>
                <a:lnTo>
                  <a:pt x="249891" y="609959"/>
                </a:lnTo>
                <a:close/>
              </a:path>
              <a:path w="494030" h="723900">
                <a:moveTo>
                  <a:pt x="289522" y="684085"/>
                </a:moveTo>
                <a:lnTo>
                  <a:pt x="249891" y="684085"/>
                </a:lnTo>
                <a:lnTo>
                  <a:pt x="453960" y="479074"/>
                </a:lnTo>
                <a:lnTo>
                  <a:pt x="417063" y="442014"/>
                </a:lnTo>
                <a:lnTo>
                  <a:pt x="456702" y="442014"/>
                </a:lnTo>
                <a:lnTo>
                  <a:pt x="493591" y="479074"/>
                </a:lnTo>
                <a:lnTo>
                  <a:pt x="289522" y="684085"/>
                </a:lnTo>
                <a:close/>
              </a:path>
            </a:pathLst>
          </a:custGeom>
        </p:spPr>
        <p:style>
          <a:lnRef idx="1">
            <a:schemeClr val="accent5"/>
          </a:lnRef>
          <a:fillRef idx="2">
            <a:schemeClr val="accent5"/>
          </a:fillRef>
          <a:effectRef idx="1">
            <a:schemeClr val="accent5"/>
          </a:effectRef>
          <a:fontRef idx="minor">
            <a:schemeClr val="dk1"/>
          </a:fontRef>
        </p:style>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TextBox 2">
            <a:extLst>
              <a:ext uri="{FF2B5EF4-FFF2-40B4-BE49-F238E27FC236}">
                <a16:creationId xmlns:a16="http://schemas.microsoft.com/office/drawing/2014/main" id="{CE96983A-E4D5-A812-CA1B-8F3FEF7C26B8}"/>
              </a:ext>
            </a:extLst>
          </p:cNvPr>
          <p:cNvSpPr txBox="1"/>
          <p:nvPr/>
        </p:nvSpPr>
        <p:spPr>
          <a:xfrm>
            <a:off x="1434516" y="824058"/>
            <a:ext cx="1878144" cy="646331"/>
          </a:xfrm>
          <a:prstGeom prst="rect">
            <a:avLst/>
          </a:prstGeom>
          <a:noFill/>
        </p:spPr>
        <p:txBody>
          <a:bodyPr wrap="square" lIns="91440" tIns="45720" rIns="91440" bIns="45720" rtlCol="0" anchor="t">
            <a:spAutoFit/>
          </a:bodyPr>
          <a:lstStyle/>
          <a:p>
            <a:r>
              <a:rPr lang="en-US">
                <a:latin typeface="Verdana"/>
                <a:ea typeface="Verdana"/>
              </a:rPr>
              <a:t>Summary </a:t>
            </a:r>
            <a:endParaRPr lang="en-US" sz="1800">
              <a:latin typeface="Verdana" panose="020B0604030504040204" pitchFamily="34" charset="0"/>
              <a:ea typeface="Verdana" panose="020B0604030504040204" pitchFamily="34" charset="0"/>
            </a:endParaRPr>
          </a:p>
          <a:p>
            <a:endParaRPr lang="en-US"/>
          </a:p>
        </p:txBody>
      </p:sp>
      <p:sp>
        <p:nvSpPr>
          <p:cNvPr id="4" name="TextBox 3">
            <a:extLst>
              <a:ext uri="{FF2B5EF4-FFF2-40B4-BE49-F238E27FC236}">
                <a16:creationId xmlns:a16="http://schemas.microsoft.com/office/drawing/2014/main" id="{AE0F3DD0-CEAD-3BB3-E436-D2A39068E0F0}"/>
              </a:ext>
            </a:extLst>
          </p:cNvPr>
          <p:cNvSpPr txBox="1"/>
          <p:nvPr/>
        </p:nvSpPr>
        <p:spPr>
          <a:xfrm>
            <a:off x="1355650" y="1471967"/>
            <a:ext cx="9263017"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1400">
                <a:latin typeface="Verdana"/>
                <a:ea typeface="+mn-lt"/>
                <a:cs typeface="+mn-lt"/>
              </a:rPr>
              <a:t>On October 12, they discovered odd activity on the company network, which is when they realized that Medibank was the target of an attack. After taking action, Medibank Group began "isolating and removing access to some customer-facing systems in order to decrease the potential of harm to systems or data loss."</a:t>
            </a:r>
          </a:p>
          <a:p>
            <a:endParaRPr lang="en-US" sz="1400">
              <a:latin typeface="Verdana"/>
              <a:ea typeface="+mn-lt"/>
              <a:cs typeface="+mn-lt"/>
            </a:endParaRPr>
          </a:p>
          <a:p>
            <a:pPr marL="171450" indent="-171450">
              <a:buFont typeface="Arial"/>
              <a:buChar char="•"/>
            </a:pPr>
            <a:r>
              <a:rPr lang="en-US" sz="1400">
                <a:latin typeface="Verdana"/>
                <a:ea typeface="+mn-lt"/>
                <a:cs typeface="+mn-lt"/>
              </a:rPr>
              <a:t>The business announced on Monday (October 17) that it has "controlled the ransomware threat" and that ransomware had not encrypted any of its systems. It was confirmed on Wednesday (October 19) that the attackers had contacted the company with accusations that they had stolen data from the company's servers.</a:t>
            </a:r>
          </a:p>
          <a:p>
            <a:pPr marL="171450" indent="-171450">
              <a:buFont typeface="Arial"/>
              <a:buChar char="•"/>
            </a:pPr>
            <a:endParaRPr lang="en-US" sz="1400">
              <a:latin typeface="Verdana"/>
              <a:ea typeface="+mn-lt"/>
              <a:cs typeface="+mn-lt"/>
            </a:endParaRPr>
          </a:p>
          <a:p>
            <a:pPr>
              <a:buFont typeface="Arial"/>
              <a:buChar char="•"/>
            </a:pPr>
            <a:r>
              <a:rPr lang="en-US" sz="1400">
                <a:latin typeface="Verdana"/>
                <a:ea typeface="+mn-lt"/>
                <a:cs typeface="+mn-lt"/>
              </a:rPr>
              <a:t>   The information that the sample records that the attackers presented as evidence of their claim turned out to be legitimate was disclosed by Medibank on Thursday (October 20).</a:t>
            </a:r>
            <a:endParaRPr lang="en-US" sz="1400">
              <a:latin typeface="Verdana"/>
              <a:ea typeface="Verdana"/>
            </a:endParaRPr>
          </a:p>
          <a:p>
            <a:pPr>
              <a:buFont typeface="Arial"/>
              <a:buChar char="•"/>
            </a:pPr>
            <a:endParaRPr lang="en-US" sz="1400">
              <a:latin typeface="Verdana"/>
              <a:ea typeface="Verdana"/>
            </a:endParaRPr>
          </a:p>
          <a:p>
            <a:pPr>
              <a:buFont typeface="Arial"/>
              <a:buChar char="•"/>
            </a:pPr>
            <a:r>
              <a:rPr lang="en-US" sz="1400">
                <a:latin typeface="Verdana"/>
                <a:ea typeface="+mn-lt"/>
                <a:cs typeface="+mn-lt"/>
              </a:rPr>
              <a:t>   This information consists of first and last names, addresses, dates of birth, Medicare numbers, insurance numbers, phone numbers, and various types of claim data. This claims data comprises the location at where a client obtained medical services, as well as codes referring to the customer's diagnosis and procedures, as noted by the                   </a:t>
            </a:r>
          </a:p>
          <a:p>
            <a:r>
              <a:rPr lang="en-US" sz="1400">
                <a:latin typeface="Verdana"/>
                <a:ea typeface="+mn-lt"/>
                <a:cs typeface="+mn-lt"/>
              </a:rPr>
              <a:t>researchers.</a:t>
            </a:r>
            <a:endParaRPr lang="en-US" sz="1400">
              <a:latin typeface="Verdana"/>
              <a:ea typeface="Verdana"/>
            </a:endParaRPr>
          </a:p>
          <a:p>
            <a:endParaRPr lang="en-US" sz="1400">
              <a:latin typeface="Verdana"/>
              <a:ea typeface="Verdana"/>
            </a:endParaRPr>
          </a:p>
          <a:p>
            <a:pPr marL="171450" indent="-171450">
              <a:buFont typeface="Arial"/>
              <a:buChar char="•"/>
            </a:pPr>
            <a:r>
              <a:rPr lang="en-US" sz="1400">
                <a:latin typeface="Verdana"/>
                <a:ea typeface="+mn-lt"/>
                <a:cs typeface="+mn-lt"/>
              </a:rPr>
              <a:t>There are about 4 million consumers using Medibank's services, but it's probable that the data of some of their past customers was also exposed.</a:t>
            </a:r>
            <a:endParaRPr lang="en-US" sz="1400">
              <a:latin typeface="Verdana"/>
              <a:ea typeface="Verdana"/>
            </a:endParaRPr>
          </a:p>
          <a:p>
            <a:endParaRPr lang="en-US" sz="1200">
              <a:ea typeface="+mn-lt"/>
              <a:cs typeface="+mn-lt"/>
            </a:endParaRPr>
          </a:p>
        </p:txBody>
      </p:sp>
    </p:spTree>
    <p:extLst>
      <p:ext uri="{BB962C8B-B14F-4D97-AF65-F5344CB8AC3E}">
        <p14:creationId xmlns:p14="http://schemas.microsoft.com/office/powerpoint/2010/main" val="3955378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701B904-22A7-6AA5-4004-128115B37A0B}"/>
              </a:ext>
            </a:extLst>
          </p:cNvPr>
          <p:cNvPicPr>
            <a:picLocks noChangeAspect="1"/>
          </p:cNvPicPr>
          <p:nvPr/>
        </p:nvPicPr>
        <p:blipFill rotWithShape="1">
          <a:blip r:embed="rId3">
            <a:alphaModFix amt="35000"/>
          </a:blip>
          <a:srcRect t="5072" b="6719"/>
          <a:stretch/>
        </p:blipFill>
        <p:spPr>
          <a:xfrm>
            <a:off x="20" y="2030"/>
            <a:ext cx="12191980" cy="6855970"/>
          </a:xfrm>
          <a:prstGeom prst="rect">
            <a:avLst/>
          </a:prstGeom>
        </p:spPr>
      </p:pic>
      <p:sp>
        <p:nvSpPr>
          <p:cNvPr id="20" name="Rectangle 19">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 name="TextBox 2">
            <a:extLst>
              <a:ext uri="{FF2B5EF4-FFF2-40B4-BE49-F238E27FC236}">
                <a16:creationId xmlns:a16="http://schemas.microsoft.com/office/drawing/2014/main" id="{CE96983A-E4D5-A812-CA1B-8F3FEF7C26B8}"/>
              </a:ext>
            </a:extLst>
          </p:cNvPr>
          <p:cNvSpPr txBox="1"/>
          <p:nvPr/>
        </p:nvSpPr>
        <p:spPr>
          <a:xfrm>
            <a:off x="913795" y="609600"/>
            <a:ext cx="10353761" cy="1326321"/>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400" b="1" cap="all">
                <a:effectLst>
                  <a:outerShdw blurRad="50800" dist="63500" dir="2700000" algn="tl" rotWithShape="0">
                    <a:srgbClr val="000000">
                      <a:alpha val="48000"/>
                    </a:srgbClr>
                  </a:outerShdw>
                </a:effectLst>
                <a:latin typeface="+mj-lt"/>
                <a:ea typeface="+mj-ea"/>
                <a:cs typeface="+mj-cs"/>
              </a:rPr>
              <a:t>Reference</a:t>
            </a:r>
          </a:p>
        </p:txBody>
      </p:sp>
      <p:sp>
        <p:nvSpPr>
          <p:cNvPr id="4" name="TextBox 3">
            <a:extLst>
              <a:ext uri="{FF2B5EF4-FFF2-40B4-BE49-F238E27FC236}">
                <a16:creationId xmlns:a16="http://schemas.microsoft.com/office/drawing/2014/main" id="{2B93E1CA-E9B2-E9DB-5817-DAE69388EE34}"/>
              </a:ext>
            </a:extLst>
          </p:cNvPr>
          <p:cNvSpPr txBox="1"/>
          <p:nvPr/>
        </p:nvSpPr>
        <p:spPr>
          <a:xfrm>
            <a:off x="913795" y="2096064"/>
            <a:ext cx="10353762" cy="3695136"/>
          </a:xfrm>
          <a:prstGeom prst="rect">
            <a:avLst/>
          </a:prstGeom>
        </p:spPr>
        <p:txBody>
          <a:bodyPr vert="horz" lIns="91440" tIns="45720" rIns="91440" bIns="45720" rtlCol="0" anchor="t">
            <a:normAutofit/>
          </a:bodyPr>
          <a:lstStyle/>
          <a:p>
            <a:pPr marL="171450" indent="-285750">
              <a:lnSpc>
                <a:spcPct val="120000"/>
              </a:lnSpc>
              <a:spcAft>
                <a:spcPts val="600"/>
              </a:spcAft>
              <a:buFont typeface="Arial" panose="020B0604020202020204" pitchFamily="34" charset="0"/>
              <a:buChar char="•"/>
            </a:pPr>
            <a:r>
              <a:rPr lang="en-US" sz="1200" err="1">
                <a:effectLst>
                  <a:outerShdw blurRad="50800" dist="38100" dir="2700000" algn="tl" rotWithShape="0">
                    <a:srgbClr val="000000">
                      <a:alpha val="48000"/>
                    </a:srgbClr>
                  </a:outerShdw>
                </a:effectLst>
                <a:latin typeface="Verdana"/>
                <a:ea typeface="+mn-lt"/>
                <a:cs typeface="+mn-lt"/>
              </a:rPr>
              <a:t>Eliaçık</a:t>
            </a:r>
            <a:r>
              <a:rPr lang="en-US" sz="1200">
                <a:effectLst>
                  <a:outerShdw blurRad="50800" dist="38100" dir="2700000" algn="tl" rotWithShape="0">
                    <a:srgbClr val="000000">
                      <a:alpha val="48000"/>
                    </a:srgbClr>
                  </a:outerShdw>
                </a:effectLst>
                <a:latin typeface="Verdana"/>
                <a:ea typeface="+mn-lt"/>
                <a:cs typeface="+mn-lt"/>
              </a:rPr>
              <a:t>, E., &amp; Gülen, K. (2022, October 20). </a:t>
            </a:r>
            <a:r>
              <a:rPr lang="en-US" sz="1200" i="1">
                <a:effectLst>
                  <a:outerShdw blurRad="50800" dist="38100" dir="2700000" algn="tl" rotWithShape="0">
                    <a:srgbClr val="000000">
                      <a:alpha val="48000"/>
                    </a:srgbClr>
                  </a:outerShdw>
                </a:effectLst>
                <a:latin typeface="Verdana"/>
                <a:ea typeface="+mn-lt"/>
                <a:cs typeface="+mn-lt"/>
              </a:rPr>
              <a:t>Medibank Cyber Attack: Medibank Private Hack explained</a:t>
            </a:r>
            <a:r>
              <a:rPr lang="en-US" sz="1200">
                <a:effectLst>
                  <a:outerShdw blurRad="50800" dist="38100" dir="2700000" algn="tl" rotWithShape="0">
                    <a:srgbClr val="000000">
                      <a:alpha val="48000"/>
                    </a:srgbClr>
                  </a:outerShdw>
                </a:effectLst>
                <a:latin typeface="Verdana"/>
                <a:ea typeface="+mn-lt"/>
                <a:cs typeface="+mn-lt"/>
              </a:rPr>
              <a:t>. </a:t>
            </a:r>
            <a:r>
              <a:rPr lang="en-US" sz="1200" err="1">
                <a:effectLst>
                  <a:outerShdw blurRad="50800" dist="38100" dir="2700000" algn="tl" rotWithShape="0">
                    <a:srgbClr val="000000">
                      <a:alpha val="48000"/>
                    </a:srgbClr>
                  </a:outerShdw>
                </a:effectLst>
                <a:latin typeface="Verdana"/>
                <a:ea typeface="+mn-lt"/>
                <a:cs typeface="+mn-lt"/>
              </a:rPr>
              <a:t>Dataconomy</a:t>
            </a:r>
            <a:r>
              <a:rPr lang="en-US" sz="1200">
                <a:effectLst>
                  <a:outerShdw blurRad="50800" dist="38100" dir="2700000" algn="tl" rotWithShape="0">
                    <a:srgbClr val="000000">
                      <a:alpha val="48000"/>
                    </a:srgbClr>
                  </a:outerShdw>
                </a:effectLst>
                <a:latin typeface="Verdana"/>
                <a:ea typeface="+mn-lt"/>
                <a:cs typeface="+mn-lt"/>
              </a:rPr>
              <a:t>. Retrieved October 30, 2022, from </a:t>
            </a:r>
            <a:r>
              <a:rPr lang="en-US" sz="1200">
                <a:effectLst>
                  <a:outerShdw blurRad="50800" dist="38100" dir="2700000" algn="tl" rotWithShape="0">
                    <a:srgbClr val="000000">
                      <a:alpha val="48000"/>
                    </a:srgbClr>
                  </a:outerShdw>
                </a:effectLst>
                <a:latin typeface="Verdana"/>
                <a:ea typeface="+mn-lt"/>
                <a:cs typeface="+mn-lt"/>
                <a:hlinkClick r:id="rId4"/>
              </a:rPr>
              <a:t>https://dataconomy.com/2022/10/medibank-cyber-attack-medibank-private-hack/</a:t>
            </a:r>
            <a:r>
              <a:rPr lang="en-US" sz="1200">
                <a:effectLst>
                  <a:outerShdw blurRad="50800" dist="38100" dir="2700000" algn="tl" rotWithShape="0">
                    <a:srgbClr val="000000">
                      <a:alpha val="48000"/>
                    </a:srgbClr>
                  </a:outerShdw>
                </a:effectLst>
                <a:latin typeface="Verdana"/>
                <a:ea typeface="+mn-lt"/>
                <a:cs typeface="+mn-lt"/>
              </a:rPr>
              <a:t> </a:t>
            </a:r>
            <a:endParaRPr lang="en-US" sz="1200">
              <a:effectLst>
                <a:outerShdw blurRad="50800" dist="38100" dir="2700000" algn="tl" rotWithShape="0">
                  <a:srgbClr val="000000">
                    <a:alpha val="48000"/>
                  </a:srgbClr>
                </a:outerShdw>
              </a:effectLst>
              <a:latin typeface="Verdana"/>
              <a:ea typeface="Verdana"/>
            </a:endParaRPr>
          </a:p>
          <a:p>
            <a:pPr marL="171450" indent="-285750">
              <a:lnSpc>
                <a:spcPct val="120000"/>
              </a:lnSpc>
              <a:spcAft>
                <a:spcPts val="600"/>
              </a:spcAft>
              <a:buFont typeface="Arial" panose="020B0604020202020204" pitchFamily="34" charset="0"/>
              <a:buChar char="•"/>
            </a:pPr>
            <a:r>
              <a:rPr lang="en-US" sz="1200">
                <a:effectLst>
                  <a:outerShdw blurRad="50800" dist="38100" dir="2700000" algn="tl" rotWithShape="0">
                    <a:srgbClr val="000000">
                      <a:alpha val="48000"/>
                    </a:srgbClr>
                  </a:outerShdw>
                </a:effectLst>
                <a:latin typeface="Verdana"/>
                <a:ea typeface="+mn-lt"/>
                <a:cs typeface="+mn-lt"/>
              </a:rPr>
              <a:t>Gross, J. A., Sharon, J., Blum, M., Horovitz, M., Obel, A., staff, T. O. I., Magid, J., staff, A. F. P. and T. O. I., JEANTET, M. S. A. V. A. R. E. S. E. and D. I. A. N. E., </a:t>
            </a:r>
            <a:r>
              <a:rPr lang="en-US" sz="1200" err="1">
                <a:effectLst>
                  <a:outerShdw blurRad="50800" dist="38100" dir="2700000" algn="tl" rotWithShape="0">
                    <a:srgbClr val="000000">
                      <a:alpha val="48000"/>
                    </a:srgbClr>
                  </a:outerShdw>
                </a:effectLst>
                <a:latin typeface="Verdana"/>
                <a:ea typeface="+mn-lt"/>
                <a:cs typeface="+mn-lt"/>
              </a:rPr>
              <a:t>Gilban</a:t>
            </a:r>
            <a:r>
              <a:rPr lang="en-US" sz="1200">
                <a:effectLst>
                  <a:outerShdw blurRad="50800" dist="38100" dir="2700000" algn="tl" rotWithShape="0">
                    <a:srgbClr val="000000">
                      <a:alpha val="48000"/>
                    </a:srgbClr>
                  </a:outerShdw>
                </a:effectLst>
                <a:latin typeface="Verdana"/>
                <a:ea typeface="+mn-lt"/>
                <a:cs typeface="+mn-lt"/>
              </a:rPr>
              <a:t>, M. M., Fabian, E., Jr., D. E. N. N. I. S. W. A. S. Z. A. K., Agencies, T. O. I. staff and, AFP, T. O. I. staff and, </a:t>
            </a:r>
            <a:r>
              <a:rPr lang="en-US" sz="1200" err="1">
                <a:effectLst>
                  <a:outerShdw blurRad="50800" dist="38100" dir="2700000" algn="tl" rotWithShape="0">
                    <a:srgbClr val="000000">
                      <a:alpha val="48000"/>
                    </a:srgbClr>
                  </a:outerShdw>
                </a:effectLst>
                <a:latin typeface="Verdana"/>
                <a:ea typeface="+mn-lt"/>
                <a:cs typeface="+mn-lt"/>
              </a:rPr>
              <a:t>Ghert</a:t>
            </a:r>
            <a:r>
              <a:rPr lang="en-US" sz="1200">
                <a:effectLst>
                  <a:outerShdw blurRad="50800" dist="38100" dir="2700000" algn="tl" rotWithShape="0">
                    <a:srgbClr val="000000">
                      <a:alpha val="48000"/>
                    </a:srgbClr>
                  </a:outerShdw>
                </a:effectLst>
                <a:latin typeface="Verdana"/>
                <a:ea typeface="+mn-lt"/>
                <a:cs typeface="+mn-lt"/>
              </a:rPr>
              <a:t>-Zand, R., Magid, J., Mukand, J., Keller-Lynn, C., Mandel, J., … Schwartz, P. (2022, October 26). </a:t>
            </a:r>
            <a:r>
              <a:rPr lang="en-US" sz="1200" i="1">
                <a:effectLst>
                  <a:outerShdw blurRad="50800" dist="38100" dir="2700000" algn="tl" rotWithShape="0">
                    <a:srgbClr val="000000">
                      <a:alpha val="48000"/>
                    </a:srgbClr>
                  </a:outerShdw>
                </a:effectLst>
                <a:latin typeface="Verdana"/>
                <a:ea typeface="+mn-lt"/>
                <a:cs typeface="+mn-lt"/>
              </a:rPr>
              <a:t>Australia admits cyber defenses 'inadequate' as medical records of millions hacked</a:t>
            </a:r>
            <a:r>
              <a:rPr lang="en-US" sz="1200">
                <a:effectLst>
                  <a:outerShdw blurRad="50800" dist="38100" dir="2700000" algn="tl" rotWithShape="0">
                    <a:srgbClr val="000000">
                      <a:alpha val="48000"/>
                    </a:srgbClr>
                  </a:outerShdw>
                </a:effectLst>
                <a:latin typeface="Verdana"/>
                <a:ea typeface="+mn-lt"/>
                <a:cs typeface="+mn-lt"/>
              </a:rPr>
              <a:t>. The Times of Israel. Retrieved October 30, 2022, from </a:t>
            </a:r>
            <a:r>
              <a:rPr lang="en-US" sz="1200">
                <a:effectLst>
                  <a:outerShdw blurRad="50800" dist="38100" dir="2700000" algn="tl" rotWithShape="0">
                    <a:srgbClr val="000000">
                      <a:alpha val="48000"/>
                    </a:srgbClr>
                  </a:outerShdw>
                </a:effectLst>
                <a:latin typeface="Verdana"/>
                <a:ea typeface="+mn-lt"/>
                <a:cs typeface="+mn-lt"/>
                <a:hlinkClick r:id="rId5"/>
              </a:rPr>
              <a:t>https://www.timesofisrael.com/australia-admits-cyber-defenses-inadequate-as-medical-records-of-millions-hacked/</a:t>
            </a:r>
            <a:r>
              <a:rPr lang="en-US" sz="1200">
                <a:effectLst>
                  <a:outerShdw blurRad="50800" dist="38100" dir="2700000" algn="tl" rotWithShape="0">
                    <a:srgbClr val="000000">
                      <a:alpha val="48000"/>
                    </a:srgbClr>
                  </a:outerShdw>
                </a:effectLst>
                <a:latin typeface="Verdana"/>
                <a:ea typeface="+mn-lt"/>
                <a:cs typeface="+mn-lt"/>
              </a:rPr>
              <a:t> </a:t>
            </a:r>
            <a:endParaRPr lang="en-US" sz="1200">
              <a:effectLst>
                <a:outerShdw blurRad="50800" dist="38100" dir="2700000" algn="tl" rotWithShape="0">
                  <a:srgbClr val="000000">
                    <a:alpha val="48000"/>
                  </a:srgbClr>
                </a:outerShdw>
              </a:effectLst>
              <a:latin typeface="Rockwell"/>
              <a:ea typeface="Verdana"/>
              <a:cs typeface="+mn-lt"/>
            </a:endParaRPr>
          </a:p>
          <a:p>
            <a:pPr marL="171450" indent="-285750">
              <a:lnSpc>
                <a:spcPct val="120000"/>
              </a:lnSpc>
              <a:spcAft>
                <a:spcPts val="600"/>
              </a:spcAft>
              <a:buFont typeface="Arial" panose="020B0604020202020204" pitchFamily="34" charset="0"/>
              <a:buChar char="•"/>
            </a:pPr>
            <a:r>
              <a:rPr lang="en-US" sz="1200" err="1">
                <a:effectLst>
                  <a:outerShdw blurRad="50800" dist="38100" dir="2700000" algn="tl" rotWithShape="0">
                    <a:srgbClr val="000000">
                      <a:alpha val="48000"/>
                    </a:srgbClr>
                  </a:outerShdw>
                </a:effectLst>
                <a:latin typeface="Verdana"/>
                <a:ea typeface="+mn-lt"/>
                <a:cs typeface="+mn-lt"/>
              </a:rPr>
              <a:t>Gsimon</a:t>
            </a:r>
            <a:r>
              <a:rPr lang="en-US" sz="1200">
                <a:effectLst>
                  <a:outerShdw blurRad="50800" dist="38100" dir="2700000" algn="tl" rotWithShape="0">
                    <a:srgbClr val="000000">
                      <a:alpha val="48000"/>
                    </a:srgbClr>
                  </a:outerShdw>
                </a:effectLst>
                <a:latin typeface="Verdana"/>
                <a:ea typeface="+mn-lt"/>
                <a:cs typeface="+mn-lt"/>
              </a:rPr>
              <a:t>. (2021, August 16). </a:t>
            </a:r>
            <a:r>
              <a:rPr lang="en-US" sz="1200" i="1">
                <a:effectLst>
                  <a:outerShdw blurRad="50800" dist="38100" dir="2700000" algn="tl" rotWithShape="0">
                    <a:srgbClr val="000000">
                      <a:alpha val="48000"/>
                    </a:srgbClr>
                  </a:outerShdw>
                </a:effectLst>
                <a:latin typeface="Verdana"/>
                <a:ea typeface="+mn-lt"/>
                <a:cs typeface="+mn-lt"/>
              </a:rPr>
              <a:t>What are the consequences of a medical record breach</a:t>
            </a:r>
            <a:r>
              <a:rPr lang="en-US" sz="1200">
                <a:effectLst>
                  <a:outerShdw blurRad="50800" dist="38100" dir="2700000" algn="tl" rotWithShape="0">
                    <a:srgbClr val="000000">
                      <a:alpha val="48000"/>
                    </a:srgbClr>
                  </a:outerShdw>
                </a:effectLst>
                <a:latin typeface="Verdana"/>
                <a:ea typeface="+mn-lt"/>
                <a:cs typeface="+mn-lt"/>
              </a:rPr>
              <a:t>. American Retrieval Company. Retrieved October 30, 2022, from </a:t>
            </a:r>
            <a:r>
              <a:rPr lang="en-US" sz="1200">
                <a:effectLst>
                  <a:outerShdw blurRad="50800" dist="38100" dir="2700000" algn="tl" rotWithShape="0">
                    <a:srgbClr val="000000">
                      <a:alpha val="48000"/>
                    </a:srgbClr>
                  </a:outerShdw>
                </a:effectLst>
                <a:latin typeface="Verdana"/>
                <a:ea typeface="+mn-lt"/>
                <a:cs typeface="+mn-lt"/>
                <a:hlinkClick r:id="rId6"/>
              </a:rPr>
              <a:t>https://americanretrieval.com/medical-records-breach/</a:t>
            </a:r>
            <a:r>
              <a:rPr lang="en-US" sz="1200">
                <a:effectLst>
                  <a:outerShdw blurRad="50800" dist="38100" dir="2700000" algn="tl" rotWithShape="0">
                    <a:srgbClr val="000000">
                      <a:alpha val="48000"/>
                    </a:srgbClr>
                  </a:outerShdw>
                </a:effectLst>
                <a:latin typeface="Verdana"/>
                <a:ea typeface="+mn-lt"/>
                <a:cs typeface="+mn-lt"/>
              </a:rPr>
              <a:t> </a:t>
            </a:r>
            <a:endParaRPr lang="en-US" sz="1200">
              <a:effectLst>
                <a:outerShdw blurRad="50800" dist="38100" dir="2700000" algn="tl" rotWithShape="0">
                  <a:srgbClr val="000000">
                    <a:alpha val="48000"/>
                  </a:srgbClr>
                </a:outerShdw>
              </a:effectLst>
              <a:latin typeface="Verdana"/>
              <a:ea typeface="Verdana"/>
              <a:cs typeface="+mn-lt"/>
            </a:endParaRPr>
          </a:p>
          <a:p>
            <a:pPr marL="171450" indent="-285750">
              <a:lnSpc>
                <a:spcPct val="120000"/>
              </a:lnSpc>
              <a:spcAft>
                <a:spcPts val="600"/>
              </a:spcAft>
              <a:buFont typeface="Arial" panose="020B0604020202020204" pitchFamily="34" charset="0"/>
              <a:buChar char="•"/>
            </a:pPr>
            <a:r>
              <a:rPr lang="en-US" sz="1200" err="1">
                <a:effectLst>
                  <a:outerShdw blurRad="50800" dist="38100" dir="2700000" algn="tl" rotWithShape="0">
                    <a:srgbClr val="000000">
                      <a:alpha val="48000"/>
                    </a:srgbClr>
                  </a:outerShdw>
                </a:effectLst>
                <a:latin typeface="Verdana"/>
                <a:ea typeface="+mn-lt"/>
                <a:cs typeface="+mn-lt"/>
              </a:rPr>
              <a:t>Kochovski</a:t>
            </a:r>
            <a:r>
              <a:rPr lang="en-US" sz="1200">
                <a:effectLst>
                  <a:outerShdw blurRad="50800" dist="38100" dir="2700000" algn="tl" rotWithShape="0">
                    <a:srgbClr val="000000">
                      <a:alpha val="48000"/>
                    </a:srgbClr>
                  </a:outerShdw>
                </a:effectLst>
                <a:latin typeface="Verdana"/>
                <a:ea typeface="+mn-lt"/>
                <a:cs typeface="+mn-lt"/>
              </a:rPr>
              <a:t>, A. (2022, March 22). </a:t>
            </a:r>
            <a:r>
              <a:rPr lang="en-US" sz="1200" i="1">
                <a:effectLst>
                  <a:outerShdw blurRad="50800" dist="38100" dir="2700000" algn="tl" rotWithShape="0">
                    <a:srgbClr val="000000">
                      <a:alpha val="48000"/>
                    </a:srgbClr>
                  </a:outerShdw>
                </a:effectLst>
                <a:latin typeface="Verdana"/>
                <a:ea typeface="+mn-lt"/>
                <a:cs typeface="+mn-lt"/>
              </a:rPr>
              <a:t>Ransomware statistics, trends and facts for 2022 and beyond</a:t>
            </a:r>
            <a:r>
              <a:rPr lang="en-US" sz="1200">
                <a:effectLst>
                  <a:outerShdw blurRad="50800" dist="38100" dir="2700000" algn="tl" rotWithShape="0">
                    <a:srgbClr val="000000">
                      <a:alpha val="48000"/>
                    </a:srgbClr>
                  </a:outerShdw>
                </a:effectLst>
                <a:latin typeface="Verdana"/>
                <a:ea typeface="+mn-lt"/>
                <a:cs typeface="+mn-lt"/>
              </a:rPr>
              <a:t>. </a:t>
            </a:r>
            <a:r>
              <a:rPr lang="en-US" sz="1200" err="1">
                <a:effectLst>
                  <a:outerShdw blurRad="50800" dist="38100" dir="2700000" algn="tl" rotWithShape="0">
                    <a:srgbClr val="000000">
                      <a:alpha val="48000"/>
                    </a:srgbClr>
                  </a:outerShdw>
                </a:effectLst>
                <a:latin typeface="Verdana"/>
                <a:ea typeface="+mn-lt"/>
                <a:cs typeface="+mn-lt"/>
              </a:rPr>
              <a:t>Cloudwards</a:t>
            </a:r>
            <a:r>
              <a:rPr lang="en-US" sz="1200">
                <a:effectLst>
                  <a:outerShdw blurRad="50800" dist="38100" dir="2700000" algn="tl" rotWithShape="0">
                    <a:srgbClr val="000000">
                      <a:alpha val="48000"/>
                    </a:srgbClr>
                  </a:outerShdw>
                </a:effectLst>
                <a:latin typeface="Verdana"/>
                <a:ea typeface="+mn-lt"/>
                <a:cs typeface="+mn-lt"/>
              </a:rPr>
              <a:t>. Retrieved October 30, 2022, from </a:t>
            </a:r>
            <a:r>
              <a:rPr lang="en-US" sz="1200">
                <a:effectLst>
                  <a:outerShdw blurRad="50800" dist="38100" dir="2700000" algn="tl" rotWithShape="0">
                    <a:srgbClr val="000000">
                      <a:alpha val="48000"/>
                    </a:srgbClr>
                  </a:outerShdw>
                </a:effectLst>
                <a:latin typeface="Verdana"/>
                <a:ea typeface="+mn-lt"/>
                <a:cs typeface="+mn-lt"/>
                <a:hlinkClick r:id="rId7"/>
              </a:rPr>
              <a:t>https://www.cloudwards.net/ransomware-statistics/</a:t>
            </a:r>
            <a:r>
              <a:rPr lang="en-US" sz="1200">
                <a:effectLst>
                  <a:outerShdw blurRad="50800" dist="38100" dir="2700000" algn="tl" rotWithShape="0">
                    <a:srgbClr val="000000">
                      <a:alpha val="48000"/>
                    </a:srgbClr>
                  </a:outerShdw>
                </a:effectLst>
                <a:latin typeface="Verdana"/>
                <a:ea typeface="+mn-lt"/>
                <a:cs typeface="+mn-lt"/>
              </a:rPr>
              <a:t> </a:t>
            </a:r>
            <a:endParaRPr lang="en-US" sz="1200">
              <a:effectLst>
                <a:outerShdw blurRad="50800" dist="38100" dir="2700000" algn="tl" rotWithShape="0">
                  <a:srgbClr val="000000">
                    <a:alpha val="48000"/>
                  </a:srgbClr>
                </a:outerShdw>
              </a:effectLst>
              <a:latin typeface="Verdana"/>
              <a:ea typeface="Verdana"/>
            </a:endParaRPr>
          </a:p>
          <a:p>
            <a:pPr marL="171450" indent="-285750">
              <a:lnSpc>
                <a:spcPct val="120000"/>
              </a:lnSpc>
              <a:spcAft>
                <a:spcPts val="600"/>
              </a:spcAft>
              <a:buFont typeface="Arial" panose="020B0604020202020204" pitchFamily="34" charset="0"/>
              <a:buChar char="•"/>
            </a:pPr>
            <a:r>
              <a:rPr lang="en-US" sz="1200" err="1">
                <a:effectLst>
                  <a:outerShdw blurRad="50800" dist="38100" dir="2700000" algn="tl" rotWithShape="0">
                    <a:srgbClr val="000000">
                      <a:alpha val="48000"/>
                    </a:srgbClr>
                  </a:outerShdw>
                </a:effectLst>
                <a:latin typeface="Verdana"/>
                <a:ea typeface="+mn-lt"/>
                <a:cs typeface="+mn-lt"/>
              </a:rPr>
              <a:t>Zorz</a:t>
            </a:r>
            <a:r>
              <a:rPr lang="en-US" sz="1200">
                <a:effectLst>
                  <a:outerShdw blurRad="50800" dist="38100" dir="2700000" algn="tl" rotWithShape="0">
                    <a:srgbClr val="000000">
                      <a:alpha val="48000"/>
                    </a:srgbClr>
                  </a:outerShdw>
                </a:effectLst>
                <a:latin typeface="Verdana"/>
                <a:ea typeface="+mn-lt"/>
                <a:cs typeface="+mn-lt"/>
              </a:rPr>
              <a:t>, Z. (2022, October 25). </a:t>
            </a:r>
            <a:r>
              <a:rPr lang="en-US" sz="1200" i="1">
                <a:effectLst>
                  <a:outerShdw blurRad="50800" dist="38100" dir="2700000" algn="tl" rotWithShape="0">
                    <a:srgbClr val="000000">
                      <a:alpha val="48000"/>
                    </a:srgbClr>
                  </a:outerShdw>
                </a:effectLst>
                <a:latin typeface="Verdana"/>
                <a:ea typeface="+mn-lt"/>
                <a:cs typeface="+mn-lt"/>
              </a:rPr>
              <a:t>Medibank hack turned into a data breach: The attackers are demanding money</a:t>
            </a:r>
            <a:r>
              <a:rPr lang="en-US" sz="1200">
                <a:effectLst>
                  <a:outerShdw blurRad="50800" dist="38100" dir="2700000" algn="tl" rotWithShape="0">
                    <a:srgbClr val="000000">
                      <a:alpha val="48000"/>
                    </a:srgbClr>
                  </a:outerShdw>
                </a:effectLst>
                <a:latin typeface="Verdana"/>
                <a:ea typeface="+mn-lt"/>
                <a:cs typeface="+mn-lt"/>
              </a:rPr>
              <a:t>. Help Net Security. Retrieved October 30, 2022, from </a:t>
            </a:r>
            <a:r>
              <a:rPr lang="en-US" sz="1200">
                <a:effectLst>
                  <a:outerShdw blurRad="50800" dist="38100" dir="2700000" algn="tl" rotWithShape="0">
                    <a:srgbClr val="000000">
                      <a:alpha val="48000"/>
                    </a:srgbClr>
                  </a:outerShdw>
                </a:effectLst>
                <a:latin typeface="Verdana"/>
                <a:ea typeface="+mn-lt"/>
                <a:cs typeface="+mn-lt"/>
                <a:hlinkClick r:id="rId8"/>
              </a:rPr>
              <a:t>https://www.helpnetsecurity.com/2022/10/21/medibank-hack-data-breach/#:~:text=The%20attack%20on%20Medibank%20was,to%20systems%20or%20data%20loss.%E2%80%9D</a:t>
            </a:r>
            <a:r>
              <a:rPr lang="en-US" sz="1200">
                <a:effectLst>
                  <a:outerShdw blurRad="50800" dist="38100" dir="2700000" algn="tl" rotWithShape="0">
                    <a:srgbClr val="000000">
                      <a:alpha val="48000"/>
                    </a:srgbClr>
                  </a:outerShdw>
                </a:effectLst>
                <a:latin typeface="Verdana"/>
                <a:ea typeface="+mn-lt"/>
                <a:cs typeface="+mn-lt"/>
              </a:rPr>
              <a:t> </a:t>
            </a:r>
            <a:endParaRPr lang="en-US" sz="1200">
              <a:effectLst>
                <a:outerShdw blurRad="50800" dist="38100" dir="2700000" algn="tl" rotWithShape="0">
                  <a:srgbClr val="000000">
                    <a:alpha val="48000"/>
                  </a:srgbClr>
                </a:outerShdw>
              </a:effectLst>
              <a:latin typeface="Verdana"/>
              <a:ea typeface="Verdana"/>
            </a:endParaRPr>
          </a:p>
          <a:p>
            <a:pPr marL="171450" indent="-285750">
              <a:lnSpc>
                <a:spcPct val="120000"/>
              </a:lnSpc>
              <a:spcAft>
                <a:spcPts val="600"/>
              </a:spcAft>
              <a:buFont typeface="Arial" panose="020B0604020202020204" pitchFamily="34" charset="0"/>
              <a:buChar char="•"/>
            </a:pPr>
            <a:endParaRPr lang="en-US" sz="1000">
              <a:effectLst>
                <a:outerShdw blurRad="50800" dist="38100" dir="2700000" algn="tl" rotWithShape="0">
                  <a:srgbClr val="000000">
                    <a:alpha val="48000"/>
                  </a:srgbClr>
                </a:outerShdw>
              </a:effectLst>
              <a:latin typeface="Rockwell"/>
              <a:ea typeface="Verdana"/>
            </a:endParaRPr>
          </a:p>
          <a:p>
            <a:pPr marL="171450" indent="-285750">
              <a:lnSpc>
                <a:spcPct val="120000"/>
              </a:lnSpc>
              <a:spcAft>
                <a:spcPts val="600"/>
              </a:spcAft>
              <a:buFont typeface="Arial" panose="020B0604020202020204" pitchFamily="34" charset="0"/>
              <a:buChar char="•"/>
            </a:pPr>
            <a:endParaRPr lang="en-US" sz="1000">
              <a:effectLst>
                <a:outerShdw blurRad="50800" dist="38100" dir="2700000" algn="tl" rotWithShape="0">
                  <a:srgbClr val="000000">
                    <a:alpha val="48000"/>
                  </a:srgbClr>
                </a:outerShdw>
              </a:effectLst>
              <a:latin typeface="Verdana"/>
              <a:ea typeface="Verdana"/>
            </a:endParaRPr>
          </a:p>
          <a:p>
            <a:pPr marL="171450" indent="-285750">
              <a:lnSpc>
                <a:spcPct val="120000"/>
              </a:lnSpc>
              <a:spcAft>
                <a:spcPts val="600"/>
              </a:spcAft>
              <a:buFont typeface="Arial" panose="020B0604020202020204" pitchFamily="34" charset="0"/>
              <a:buChar char="•"/>
            </a:pPr>
            <a:endParaRPr lang="en-US">
              <a:effectLst>
                <a:outerShdw blurRad="50800" dist="38100" dir="2700000" algn="tl" rotWithShape="0">
                  <a:srgbClr val="000000">
                    <a:alpha val="48000"/>
                  </a:srgbClr>
                </a:outerShdw>
              </a:effectLst>
              <a:latin typeface="Rockwell"/>
              <a:ea typeface="Verdana"/>
            </a:endParaRPr>
          </a:p>
          <a:p>
            <a:pPr marL="114300" indent="-228600">
              <a:lnSpc>
                <a:spcPct val="120000"/>
              </a:lnSpc>
              <a:spcAft>
                <a:spcPts val="600"/>
              </a:spcAft>
              <a:buFont typeface="Arial" panose="020B0604020202020204" pitchFamily="34" charset="0"/>
              <a:buChar char="•"/>
            </a:pPr>
            <a:endParaRPr lang="en-US">
              <a:effectLst>
                <a:outerShdw blurRad="50800" dist="38100" dir="2700000" algn="tl" rotWithShape="0">
                  <a:srgbClr val="000000">
                    <a:alpha val="48000"/>
                  </a:srgbClr>
                </a:outerShdw>
              </a:effectLst>
              <a:latin typeface="Verdana"/>
              <a:ea typeface="Verdana"/>
            </a:endParaRPr>
          </a:p>
          <a:p>
            <a:pPr marL="342900" indent="-228600">
              <a:lnSpc>
                <a:spcPct val="120000"/>
              </a:lnSpc>
              <a:spcAft>
                <a:spcPts val="600"/>
              </a:spcAft>
              <a:buFont typeface="Arial" panose="020B0604020202020204" pitchFamily="34" charset="0"/>
              <a:buChar char="•"/>
            </a:pPr>
            <a:endParaRPr lang="en-US">
              <a:effectLst>
                <a:outerShdw blurRad="50800" dist="38100" dir="2700000" algn="tl" rotWithShape="0">
                  <a:srgbClr val="000000">
                    <a:alpha val="48000"/>
                  </a:srgbClr>
                </a:outerShdw>
              </a:effectLst>
            </a:endParaRPr>
          </a:p>
          <a:p>
            <a:pPr indent="-228600">
              <a:lnSpc>
                <a:spcPct val="120000"/>
              </a:lnSpc>
              <a:spcAft>
                <a:spcPts val="600"/>
              </a:spcAft>
              <a:buFont typeface="Arial" panose="020B0604020202020204" pitchFamily="34" charset="0"/>
              <a:buChar char="•"/>
            </a:pPr>
            <a:endParaRPr lang="en-US">
              <a:effectLst>
                <a:outerShdw blurRad="50800" dist="38100" dir="2700000" algn="tl" rotWithShape="0">
                  <a:srgbClr val="000000">
                    <a:alpha val="48000"/>
                  </a:srgbClr>
                </a:outerShdw>
              </a:effectLst>
            </a:endParaRPr>
          </a:p>
          <a:p>
            <a:pPr marL="342900" indent="-228600">
              <a:lnSpc>
                <a:spcPct val="120000"/>
              </a:lnSpc>
              <a:spcAft>
                <a:spcPts val="600"/>
              </a:spcAft>
              <a:buFont typeface="Arial" panose="020B0604020202020204" pitchFamily="34" charset="0"/>
              <a:buChar char="•"/>
            </a:pPr>
            <a:endParaRPr lang="en-US">
              <a:effectLst>
                <a:outerShdw blurRad="50800" dist="38100" dir="2700000" algn="tl" rotWithShape="0">
                  <a:srgbClr val="000000">
                    <a:alpha val="48000"/>
                  </a:srgbClr>
                </a:outerShdw>
              </a:effectLst>
            </a:endParaRPr>
          </a:p>
        </p:txBody>
      </p:sp>
    </p:spTree>
    <p:extLst>
      <p:ext uri="{BB962C8B-B14F-4D97-AF65-F5344CB8AC3E}">
        <p14:creationId xmlns:p14="http://schemas.microsoft.com/office/powerpoint/2010/main" val="3024231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bject 17">
            <a:extLst>
              <a:ext uri="{FF2B5EF4-FFF2-40B4-BE49-F238E27FC236}">
                <a16:creationId xmlns:a16="http://schemas.microsoft.com/office/drawing/2014/main" id="{EFFF911B-C847-57CD-E6E0-870E51532B93}"/>
              </a:ext>
            </a:extLst>
          </p:cNvPr>
          <p:cNvSpPr txBox="1"/>
          <p:nvPr/>
        </p:nvSpPr>
        <p:spPr>
          <a:xfrm>
            <a:off x="11568090" y="2753801"/>
            <a:ext cx="192360" cy="3623310"/>
          </a:xfrm>
          <a:prstGeom prst="rect">
            <a:avLst/>
          </a:prstGeom>
        </p:spPr>
        <p:txBody>
          <a:bodyPr vert="vert" wrap="square" lIns="0" tIns="0" rIns="0" bIns="0" rtlCol="0">
            <a:spAutoFit/>
          </a:bodyPr>
          <a:lstStyle/>
          <a:p>
            <a:pPr marL="12700" marR="0" lvl="0" indent="0" algn="l" defTabSz="457200" rtl="0" eaLnBrk="1" fontAlgn="auto" latinLnBrk="0" hangingPunct="1">
              <a:lnSpc>
                <a:spcPts val="1460"/>
              </a:lnSpc>
              <a:spcBef>
                <a:spcPts val="0"/>
              </a:spcBef>
              <a:spcAft>
                <a:spcPts val="0"/>
              </a:spcAft>
              <a:buClrTx/>
              <a:buSzTx/>
              <a:buFontTx/>
              <a:buNone/>
              <a:tabLst/>
              <a:defRPr/>
            </a:pPr>
            <a:r>
              <a:rPr kumimoji="0" sz="1400" b="0" i="0" u="none" strike="noStrike" kern="1200" cap="none" spc="1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C</a:t>
            </a:r>
            <a:r>
              <a:rPr kumimoji="0" sz="1400" b="0" i="0" u="none" strike="noStrike" kern="1200" cap="none" spc="-185"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r>
              <a:rPr kumimoji="0" sz="1400" b="0" i="0" u="none" strike="noStrike" kern="1200" cap="none" spc="-7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I</a:t>
            </a:r>
            <a:r>
              <a:rPr kumimoji="0" sz="1400" b="0" i="0" u="none" strike="noStrike" kern="1200" cap="none" spc="-18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r>
              <a:rPr kumimoji="0" sz="1400" b="0" i="0" u="none" strike="noStrike" kern="1200" cap="none" spc="3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T</a:t>
            </a:r>
            <a:r>
              <a:rPr kumimoji="0" sz="1400" b="0" i="0" u="none" strike="noStrike" kern="1200" cap="none" spc="-18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r>
              <a:rPr kumimoji="0" sz="1400" b="0" i="0" u="none" strike="noStrike" kern="1200" cap="none" spc="-1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Y</a:t>
            </a:r>
            <a:r>
              <a:rPr kumimoji="0" sz="1400" b="0" i="0" u="none" strike="noStrike" kern="1200" cap="none" spc="-18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r>
              <a:rPr kumimoji="0" sz="1400" b="0" i="0" u="none" strike="noStrike" kern="1200" cap="none" spc="-5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U</a:t>
            </a:r>
            <a:r>
              <a:rPr kumimoji="0" sz="1400" b="0" i="0" u="none" strike="noStrike" kern="1200" cap="none" spc="75"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r>
              <a:rPr kumimoji="0" sz="1400" b="0" i="0" u="none" strike="noStrike" kern="1200" cap="none" spc="-2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S</a:t>
            </a:r>
            <a:r>
              <a:rPr kumimoji="0" sz="1400" b="0" i="0" u="none" strike="noStrike" kern="1200" cap="none" spc="-18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r>
              <a:rPr kumimoji="0" sz="1400" b="0" i="0" u="none" strike="noStrike" kern="1200" cap="none" spc="3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T</a:t>
            </a:r>
            <a:r>
              <a:rPr kumimoji="0" sz="1400" b="0" i="0" u="none" strike="noStrike" kern="1200" cap="none" spc="-18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r>
              <a:rPr kumimoji="0" lang="en-US" sz="1400" b="0" i="0" u="none" strike="noStrike" kern="1200" cap="none" spc="-7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CYBERCLUB </a:t>
            </a:r>
            <a:r>
              <a:rPr kumimoji="0" sz="1400" b="0" i="0" u="none" strike="noStrike" kern="1200" cap="none" spc="-185"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endParaRPr kumimoji="0" sz="14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Arial"/>
            </a:endParaRPr>
          </a:p>
        </p:txBody>
      </p:sp>
      <p:pic>
        <p:nvPicPr>
          <p:cNvPr id="3" name="Picture 2">
            <a:extLst>
              <a:ext uri="{FF2B5EF4-FFF2-40B4-BE49-F238E27FC236}">
                <a16:creationId xmlns:a16="http://schemas.microsoft.com/office/drawing/2014/main" id="{401E8727-CD3A-4E83-EE6E-2B89E9195A12}"/>
              </a:ext>
            </a:extLst>
          </p:cNvPr>
          <p:cNvPicPr>
            <a:picLocks noChangeAspect="1"/>
          </p:cNvPicPr>
          <p:nvPr/>
        </p:nvPicPr>
        <p:blipFill>
          <a:blip r:embed="rId2"/>
          <a:stretch>
            <a:fillRect/>
          </a:stretch>
        </p:blipFill>
        <p:spPr>
          <a:xfrm>
            <a:off x="7541457" y="213096"/>
            <a:ext cx="3775278" cy="6258187"/>
          </a:xfrm>
          <a:prstGeom prst="rect">
            <a:avLst/>
          </a:prstGeom>
        </p:spPr>
      </p:pic>
      <p:sp>
        <p:nvSpPr>
          <p:cNvPr id="4" name="TextBox 3">
            <a:extLst>
              <a:ext uri="{FF2B5EF4-FFF2-40B4-BE49-F238E27FC236}">
                <a16:creationId xmlns:a16="http://schemas.microsoft.com/office/drawing/2014/main" id="{B120E567-6E83-5FDD-FB63-DA46723CF4D1}"/>
              </a:ext>
            </a:extLst>
          </p:cNvPr>
          <p:cNvSpPr txBox="1"/>
          <p:nvPr/>
        </p:nvSpPr>
        <p:spPr>
          <a:xfrm>
            <a:off x="1348593" y="1710098"/>
            <a:ext cx="6163270" cy="3093154"/>
          </a:xfrm>
          <a:prstGeom prst="rect">
            <a:avLst/>
          </a:prstGeom>
          <a:noFill/>
        </p:spPr>
        <p:txBody>
          <a:bodyPr wrap="square" lIns="91440" tIns="45720" rIns="91440" bIns="45720" rtlCol="0" anchor="t">
            <a:spAutoFit/>
          </a:bodyPr>
          <a:lstStyle/>
          <a:p>
            <a:pPr>
              <a:spcBef>
                <a:spcPts val="200"/>
              </a:spcBef>
              <a:spcAft>
                <a:spcPts val="400"/>
              </a:spcAft>
              <a:buFont typeface="Arial" panose="020B0604020202020204" pitchFamily="34" charset="0"/>
              <a:buChar char="•"/>
            </a:pPr>
            <a:r>
              <a:rPr lang="en-US" sz="2000" dirty="0">
                <a:latin typeface="Verdana"/>
                <a:ea typeface="Verdana"/>
              </a:rPr>
              <a:t>Medibank Attack</a:t>
            </a:r>
          </a:p>
          <a:p>
            <a:pPr>
              <a:spcBef>
                <a:spcPts val="200"/>
              </a:spcBef>
              <a:spcAft>
                <a:spcPts val="400"/>
              </a:spcAft>
              <a:buFont typeface="Arial" panose="020B0604020202020204" pitchFamily="34" charset="0"/>
              <a:buChar char="•"/>
            </a:pPr>
            <a:r>
              <a:rPr lang="en-US" sz="2000" dirty="0">
                <a:latin typeface="Verdana"/>
                <a:ea typeface="Verdana"/>
              </a:rPr>
              <a:t>Stolen Data</a:t>
            </a:r>
          </a:p>
          <a:p>
            <a:pPr>
              <a:spcBef>
                <a:spcPts val="200"/>
              </a:spcBef>
              <a:spcAft>
                <a:spcPts val="400"/>
              </a:spcAft>
              <a:buFont typeface="Arial" panose="020B0604020202020204" pitchFamily="34" charset="0"/>
              <a:buChar char="•"/>
            </a:pPr>
            <a:r>
              <a:rPr lang="en-US" sz="2000" dirty="0" err="1">
                <a:latin typeface="Verdana"/>
                <a:ea typeface="Verdana"/>
              </a:rPr>
              <a:t>CityU</a:t>
            </a:r>
            <a:r>
              <a:rPr lang="en-US" sz="2000" dirty="0">
                <a:latin typeface="Verdana"/>
                <a:ea typeface="Verdana"/>
              </a:rPr>
              <a:t> Club Discussion/Recommendations</a:t>
            </a:r>
            <a:endParaRPr lang="en-US" dirty="0"/>
          </a:p>
          <a:p>
            <a:pPr>
              <a:spcBef>
                <a:spcPts val="200"/>
              </a:spcBef>
              <a:spcAft>
                <a:spcPts val="400"/>
              </a:spcAft>
              <a:buFont typeface="Arial" panose="020B0604020202020204" pitchFamily="34" charset="0"/>
              <a:buChar char="•"/>
            </a:pPr>
            <a:r>
              <a:rPr lang="en-US" sz="2000" dirty="0">
                <a:latin typeface="Verdana"/>
                <a:ea typeface="Verdana"/>
              </a:rPr>
              <a:t>Cost of Compliance</a:t>
            </a:r>
            <a:endParaRPr lang="en-US" sz="2000" dirty="0">
              <a:latin typeface="Verdana" panose="020B0604030504040204" pitchFamily="34" charset="0"/>
              <a:ea typeface="Verdana" panose="020B0604030504040204" pitchFamily="34" charset="0"/>
            </a:endParaRPr>
          </a:p>
          <a:p>
            <a:pPr>
              <a:spcBef>
                <a:spcPts val="200"/>
              </a:spcBef>
              <a:spcAft>
                <a:spcPts val="400"/>
              </a:spcAft>
              <a:buFont typeface="Arial" panose="020B0604020202020204" pitchFamily="34" charset="0"/>
              <a:buChar char="•"/>
            </a:pPr>
            <a:r>
              <a:rPr lang="en-US" sz="2000" dirty="0">
                <a:latin typeface="Verdana"/>
                <a:ea typeface="Verdana"/>
              </a:rPr>
              <a:t>Ransomware Cost</a:t>
            </a:r>
          </a:p>
          <a:p>
            <a:pPr>
              <a:spcBef>
                <a:spcPts val="200"/>
              </a:spcBef>
              <a:spcAft>
                <a:spcPts val="400"/>
              </a:spcAft>
              <a:buFont typeface="Arial" panose="020B0604020202020204" pitchFamily="34" charset="0"/>
              <a:buChar char="•"/>
            </a:pPr>
            <a:r>
              <a:rPr lang="en-US" sz="2000" dirty="0">
                <a:latin typeface="Verdana"/>
                <a:ea typeface="Verdana"/>
              </a:rPr>
              <a:t>Event Summary</a:t>
            </a:r>
          </a:p>
          <a:p>
            <a:pPr>
              <a:spcBef>
                <a:spcPts val="200"/>
              </a:spcBef>
              <a:spcAft>
                <a:spcPts val="400"/>
              </a:spcAft>
              <a:buFont typeface="Arial" panose="020B0604020202020204" pitchFamily="34" charset="0"/>
              <a:buChar char="•"/>
            </a:pPr>
            <a:r>
              <a:rPr lang="en-US" sz="2000" dirty="0">
                <a:latin typeface="Verdana"/>
                <a:ea typeface="Verdana"/>
              </a:rPr>
              <a:t>Q/A</a:t>
            </a:r>
          </a:p>
          <a:p>
            <a:pPr>
              <a:spcBef>
                <a:spcPts val="200"/>
              </a:spcBef>
              <a:spcAft>
                <a:spcPts val="400"/>
              </a:spcAft>
              <a:buFont typeface="Arial" panose="020B0604020202020204" pitchFamily="34" charset="0"/>
              <a:buChar char="•"/>
            </a:pPr>
            <a:r>
              <a:rPr lang="en-US" sz="2000" dirty="0">
                <a:latin typeface="Verdana"/>
                <a:ea typeface="Verdana"/>
              </a:rPr>
              <a:t>References</a:t>
            </a:r>
            <a:endParaRPr lang="en-US" sz="2000" dirty="0">
              <a:latin typeface="Verdana" panose="020B0604030504040204" pitchFamily="34" charset="0"/>
              <a:ea typeface="Verdana" panose="020B0604030504040204" pitchFamily="34" charset="0"/>
            </a:endParaRPr>
          </a:p>
        </p:txBody>
      </p:sp>
      <p:sp>
        <p:nvSpPr>
          <p:cNvPr id="7" name="TextBox 6">
            <a:extLst>
              <a:ext uri="{FF2B5EF4-FFF2-40B4-BE49-F238E27FC236}">
                <a16:creationId xmlns:a16="http://schemas.microsoft.com/office/drawing/2014/main" id="{0D92AAB5-330F-8CAC-84C2-FE4C16346497}"/>
              </a:ext>
            </a:extLst>
          </p:cNvPr>
          <p:cNvSpPr txBox="1"/>
          <p:nvPr/>
        </p:nvSpPr>
        <p:spPr>
          <a:xfrm>
            <a:off x="1351888" y="824058"/>
            <a:ext cx="3557936" cy="76944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mn-cs"/>
              </a:rPr>
              <a:t>AGENDA</a:t>
            </a:r>
          </a:p>
        </p:txBody>
      </p:sp>
    </p:spTree>
    <p:extLst>
      <p:ext uri="{BB962C8B-B14F-4D97-AF65-F5344CB8AC3E}">
        <p14:creationId xmlns:p14="http://schemas.microsoft.com/office/powerpoint/2010/main" val="1658362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bject 17">
            <a:extLst>
              <a:ext uri="{FF2B5EF4-FFF2-40B4-BE49-F238E27FC236}">
                <a16:creationId xmlns:a16="http://schemas.microsoft.com/office/drawing/2014/main" id="{EFFF911B-C847-57CD-E6E0-870E51532B93}"/>
              </a:ext>
            </a:extLst>
          </p:cNvPr>
          <p:cNvSpPr txBox="1"/>
          <p:nvPr/>
        </p:nvSpPr>
        <p:spPr>
          <a:xfrm>
            <a:off x="11568090" y="2753801"/>
            <a:ext cx="192360" cy="3623310"/>
          </a:xfrm>
          <a:prstGeom prst="rect">
            <a:avLst/>
          </a:prstGeom>
        </p:spPr>
        <p:txBody>
          <a:bodyPr vert="vert" wrap="square" lIns="0" tIns="0" rIns="0" bIns="0" rtlCol="0">
            <a:spAutoFit/>
          </a:bodyPr>
          <a:lstStyle/>
          <a:p>
            <a:pPr marL="12700" marR="0" lvl="0" indent="0" algn="l" defTabSz="457200" rtl="0" eaLnBrk="1" fontAlgn="auto" latinLnBrk="0" hangingPunct="1">
              <a:lnSpc>
                <a:spcPts val="1460"/>
              </a:lnSpc>
              <a:spcBef>
                <a:spcPts val="0"/>
              </a:spcBef>
              <a:spcAft>
                <a:spcPts val="0"/>
              </a:spcAft>
              <a:buClrTx/>
              <a:buSzTx/>
              <a:buFontTx/>
              <a:buNone/>
              <a:tabLst/>
              <a:defRPr/>
            </a:pPr>
            <a:r>
              <a:rPr kumimoji="0" sz="1400" b="0" i="0" u="none" strike="noStrike" kern="1200" cap="none" spc="1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C</a:t>
            </a:r>
            <a:r>
              <a:rPr kumimoji="0" sz="1400" b="0" i="0" u="none" strike="noStrike" kern="1200" cap="none" spc="-185"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r>
              <a:rPr kumimoji="0" sz="1400" b="0" i="0" u="none" strike="noStrike" kern="1200" cap="none" spc="-7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I</a:t>
            </a:r>
            <a:r>
              <a:rPr kumimoji="0" sz="1400" b="0" i="0" u="none" strike="noStrike" kern="1200" cap="none" spc="-18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r>
              <a:rPr kumimoji="0" sz="1400" b="0" i="0" u="none" strike="noStrike" kern="1200" cap="none" spc="3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T</a:t>
            </a:r>
            <a:r>
              <a:rPr kumimoji="0" sz="1400" b="0" i="0" u="none" strike="noStrike" kern="1200" cap="none" spc="-18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r>
              <a:rPr kumimoji="0" sz="1400" b="0" i="0" u="none" strike="noStrike" kern="1200" cap="none" spc="-1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Y</a:t>
            </a:r>
            <a:r>
              <a:rPr kumimoji="0" sz="1400" b="0" i="0" u="none" strike="noStrike" kern="1200" cap="none" spc="-18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r>
              <a:rPr kumimoji="0" sz="1400" b="0" i="0" u="none" strike="noStrike" kern="1200" cap="none" spc="-5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U</a:t>
            </a:r>
            <a:r>
              <a:rPr kumimoji="0" sz="1400" b="0" i="0" u="none" strike="noStrike" kern="1200" cap="none" spc="75"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r>
              <a:rPr kumimoji="0" sz="1400" b="0" i="0" u="none" strike="noStrike" kern="1200" cap="none" spc="-2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S</a:t>
            </a:r>
            <a:r>
              <a:rPr kumimoji="0" sz="1400" b="0" i="0" u="none" strike="noStrike" kern="1200" cap="none" spc="-18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r>
              <a:rPr kumimoji="0" sz="1400" b="0" i="0" u="none" strike="noStrike" kern="1200" cap="none" spc="3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T</a:t>
            </a:r>
            <a:r>
              <a:rPr kumimoji="0" sz="1400" b="0" i="0" u="none" strike="noStrike" kern="1200" cap="none" spc="-18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r>
              <a:rPr kumimoji="0" lang="en-US" sz="1400" b="0" i="0" u="none" strike="noStrike" kern="1200" cap="none" spc="-7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CYBERCLUB </a:t>
            </a:r>
            <a:r>
              <a:rPr kumimoji="0" sz="1400" b="0" i="0" u="none" strike="noStrike" kern="1200" cap="none" spc="-185"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endParaRPr kumimoji="0" sz="14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Arial"/>
            </a:endParaRPr>
          </a:p>
        </p:txBody>
      </p:sp>
      <p:sp>
        <p:nvSpPr>
          <p:cNvPr id="7" name="TextBox 6">
            <a:extLst>
              <a:ext uri="{FF2B5EF4-FFF2-40B4-BE49-F238E27FC236}">
                <a16:creationId xmlns:a16="http://schemas.microsoft.com/office/drawing/2014/main" id="{0D92AAB5-330F-8CAC-84C2-FE4C16346497}"/>
              </a:ext>
            </a:extLst>
          </p:cNvPr>
          <p:cNvSpPr txBox="1"/>
          <p:nvPr/>
        </p:nvSpPr>
        <p:spPr>
          <a:xfrm>
            <a:off x="1351888" y="824058"/>
            <a:ext cx="10408562"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4000" dirty="0">
                <a:latin typeface="Verdana" panose="020B0604030504040204" pitchFamily="34" charset="0"/>
                <a:ea typeface="Verdana" panose="020B0604030504040204" pitchFamily="34" charset="0"/>
              </a:rPr>
              <a:t>Medibank Acknowledges Data Loss</a:t>
            </a:r>
            <a:endParaRPr kumimoji="0" lang="en-US" sz="40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endParaRPr>
          </a:p>
        </p:txBody>
      </p:sp>
      <p:pic>
        <p:nvPicPr>
          <p:cNvPr id="11" name="Online Media 3" title="Medibank admits personal data stolen in cyber attack | ABC News">
            <a:hlinkClick r:id="" action="ppaction://media"/>
            <a:extLst>
              <a:ext uri="{FF2B5EF4-FFF2-40B4-BE49-F238E27FC236}">
                <a16:creationId xmlns:a16="http://schemas.microsoft.com/office/drawing/2014/main" id="{5702D93B-3108-6443-FDD2-9AFABB2AA5A6}"/>
              </a:ext>
            </a:extLst>
          </p:cNvPr>
          <p:cNvPicPr>
            <a:picLocks noRot="1" noChangeAspect="1"/>
          </p:cNvPicPr>
          <p:nvPr>
            <a:videoFile r:link="rId1"/>
          </p:nvPr>
        </p:nvPicPr>
        <p:blipFill>
          <a:blip r:embed="rId4"/>
          <a:stretch>
            <a:fillRect/>
          </a:stretch>
        </p:blipFill>
        <p:spPr>
          <a:xfrm>
            <a:off x="431550" y="1679240"/>
            <a:ext cx="5292002" cy="3710830"/>
          </a:xfrm>
          <a:prstGeom prst="rect">
            <a:avLst/>
          </a:prstGeom>
        </p:spPr>
      </p:pic>
      <p:pic>
        <p:nvPicPr>
          <p:cNvPr id="14" name="Online Media 13" title="All four million customers had data exposed in hack, Medibank reveals | 9 News Australia">
            <a:hlinkClick r:id="" action="ppaction://media"/>
            <a:extLst>
              <a:ext uri="{FF2B5EF4-FFF2-40B4-BE49-F238E27FC236}">
                <a16:creationId xmlns:a16="http://schemas.microsoft.com/office/drawing/2014/main" id="{2FDB99E1-0125-0476-E274-4953266816AF}"/>
              </a:ext>
            </a:extLst>
          </p:cNvPr>
          <p:cNvPicPr>
            <a:picLocks noRot="1" noChangeAspect="1"/>
          </p:cNvPicPr>
          <p:nvPr>
            <a:videoFile r:link="rId2"/>
          </p:nvPr>
        </p:nvPicPr>
        <p:blipFill>
          <a:blip r:embed="rId5"/>
          <a:stretch>
            <a:fillRect/>
          </a:stretch>
        </p:blipFill>
        <p:spPr>
          <a:xfrm>
            <a:off x="6468449" y="2148348"/>
            <a:ext cx="5099641" cy="2772613"/>
          </a:xfrm>
          <a:prstGeom prst="rect">
            <a:avLst/>
          </a:prstGeom>
        </p:spPr>
      </p:pic>
      <p:sp>
        <p:nvSpPr>
          <p:cNvPr id="15" name="TextBox 14">
            <a:extLst>
              <a:ext uri="{FF2B5EF4-FFF2-40B4-BE49-F238E27FC236}">
                <a16:creationId xmlns:a16="http://schemas.microsoft.com/office/drawing/2014/main" id="{F2239531-9EB4-DF38-0585-B5E905177D4D}"/>
              </a:ext>
            </a:extLst>
          </p:cNvPr>
          <p:cNvSpPr txBox="1"/>
          <p:nvPr/>
        </p:nvSpPr>
        <p:spPr>
          <a:xfrm>
            <a:off x="431550" y="5140171"/>
            <a:ext cx="10701048" cy="1015663"/>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rPr>
              <a:t>AHM customers’ personal data and significant amounts of health claims data.</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rPr>
              <a:t>International student customers’ personal data and significant amounts of health claim data.</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rPr>
              <a:t>Medibank customers’ personal data and significant amounts of health claim data.</a:t>
            </a:r>
          </a:p>
          <a:p>
            <a:endParaRPr lang="en-US" dirty="0"/>
          </a:p>
        </p:txBody>
      </p:sp>
    </p:spTree>
    <p:extLst>
      <p:ext uri="{BB962C8B-B14F-4D97-AF65-F5344CB8AC3E}">
        <p14:creationId xmlns:p14="http://schemas.microsoft.com/office/powerpoint/2010/main" val="3868534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2" name="Picture 11" descr="Person watching empty phone">
            <a:extLst>
              <a:ext uri="{FF2B5EF4-FFF2-40B4-BE49-F238E27FC236}">
                <a16:creationId xmlns:a16="http://schemas.microsoft.com/office/drawing/2014/main" id="{785BEF6E-5C85-D488-204E-02D776591A2E}"/>
              </a:ext>
            </a:extLst>
          </p:cNvPr>
          <p:cNvPicPr>
            <a:picLocks noChangeAspect="1"/>
          </p:cNvPicPr>
          <p:nvPr/>
        </p:nvPicPr>
        <p:blipFill rotWithShape="1">
          <a:blip r:embed="rId3"/>
          <a:srcRect t="15489" b="266"/>
          <a:stretch/>
        </p:blipFill>
        <p:spPr>
          <a:xfrm>
            <a:off x="20" y="2030"/>
            <a:ext cx="12191980" cy="6855970"/>
          </a:xfrm>
          <a:prstGeom prst="rect">
            <a:avLst/>
          </a:prstGeom>
        </p:spPr>
      </p:pic>
      <p:sp>
        <p:nvSpPr>
          <p:cNvPr id="27" name="Rectangle 22">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8" name="Rectangle 24">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34C2B7-C33C-1963-210F-E3F1F6615BC7}"/>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000" dirty="0">
                <a:latin typeface="Verdana" panose="020B0604030504040204" pitchFamily="34" charset="0"/>
                <a:ea typeface="Verdana" panose="020B0604030504040204" pitchFamily="34" charset="0"/>
              </a:rPr>
              <a:t>Post video introduction Questions</a:t>
            </a:r>
          </a:p>
        </p:txBody>
      </p:sp>
      <p:sp>
        <p:nvSpPr>
          <p:cNvPr id="3" name="Content Placeholder 2">
            <a:extLst>
              <a:ext uri="{FF2B5EF4-FFF2-40B4-BE49-F238E27FC236}">
                <a16:creationId xmlns:a16="http://schemas.microsoft.com/office/drawing/2014/main" id="{B4E072FF-5C84-E82C-DE47-39CECD182A7D}"/>
              </a:ext>
            </a:extLst>
          </p:cNvPr>
          <p:cNvSpPr>
            <a:spLocks noGrp="1"/>
          </p:cNvSpPr>
          <p:nvPr>
            <p:ph idx="1"/>
          </p:nvPr>
        </p:nvSpPr>
        <p:spPr>
          <a:xfrm>
            <a:off x="1595269" y="3602038"/>
            <a:ext cx="9001462" cy="787661"/>
          </a:xfr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vert="horz" lIns="91440" tIns="45720" rIns="91440" bIns="45720" rtlCol="0">
            <a:normAutofit fontScale="92500" lnSpcReduction="20000"/>
          </a:bodyPr>
          <a:lstStyle/>
          <a:p>
            <a:pPr marL="0" indent="0" algn="ctr">
              <a:buNone/>
            </a:pPr>
            <a:r>
              <a:rPr lang="en-US" sz="2400" dirty="0">
                <a:solidFill>
                  <a:schemeClr val="tx1"/>
                </a:solidFill>
              </a:rPr>
              <a:t>List the Mentimeter Access code and website on this slide for people to access if they want to</a:t>
            </a:r>
          </a:p>
        </p:txBody>
      </p:sp>
    </p:spTree>
    <p:extLst>
      <p:ext uri="{BB962C8B-B14F-4D97-AF65-F5344CB8AC3E}">
        <p14:creationId xmlns:p14="http://schemas.microsoft.com/office/powerpoint/2010/main" val="30802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bject 17">
            <a:extLst>
              <a:ext uri="{FF2B5EF4-FFF2-40B4-BE49-F238E27FC236}">
                <a16:creationId xmlns:a16="http://schemas.microsoft.com/office/drawing/2014/main" id="{EFFF911B-C847-57CD-E6E0-870E51532B93}"/>
              </a:ext>
            </a:extLst>
          </p:cNvPr>
          <p:cNvSpPr txBox="1"/>
          <p:nvPr/>
        </p:nvSpPr>
        <p:spPr>
          <a:xfrm>
            <a:off x="11568090" y="2753801"/>
            <a:ext cx="192360" cy="3623310"/>
          </a:xfrm>
          <a:prstGeom prst="rect">
            <a:avLst/>
          </a:prstGeom>
        </p:spPr>
        <p:txBody>
          <a:bodyPr vert="vert" wrap="square" lIns="0" tIns="0" rIns="0" bIns="0" rtlCol="0">
            <a:spAutoFit/>
          </a:bodyPr>
          <a:lstStyle/>
          <a:p>
            <a:pPr marL="12700" marR="0" lvl="0" indent="0" algn="l" defTabSz="457200" rtl="0" eaLnBrk="1" fontAlgn="auto" latinLnBrk="0" hangingPunct="1">
              <a:lnSpc>
                <a:spcPts val="1460"/>
              </a:lnSpc>
              <a:spcBef>
                <a:spcPts val="0"/>
              </a:spcBef>
              <a:spcAft>
                <a:spcPts val="0"/>
              </a:spcAft>
              <a:buClrTx/>
              <a:buSzTx/>
              <a:buFontTx/>
              <a:buNone/>
              <a:tabLst/>
              <a:defRPr/>
            </a:pPr>
            <a:r>
              <a:rPr kumimoji="0" sz="1400" b="0" i="0" u="none" strike="noStrike" kern="1200" cap="none" spc="1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C</a:t>
            </a:r>
            <a:r>
              <a:rPr kumimoji="0" sz="1400" b="0" i="0" u="none" strike="noStrike" kern="1200" cap="none" spc="-185"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r>
              <a:rPr kumimoji="0" sz="1400" b="0" i="0" u="none" strike="noStrike" kern="1200" cap="none" spc="-7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I</a:t>
            </a:r>
            <a:r>
              <a:rPr kumimoji="0" sz="1400" b="0" i="0" u="none" strike="noStrike" kern="1200" cap="none" spc="-18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r>
              <a:rPr kumimoji="0" sz="1400" b="0" i="0" u="none" strike="noStrike" kern="1200" cap="none" spc="3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T</a:t>
            </a:r>
            <a:r>
              <a:rPr kumimoji="0" sz="1400" b="0" i="0" u="none" strike="noStrike" kern="1200" cap="none" spc="-18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r>
              <a:rPr kumimoji="0" sz="1400" b="0" i="0" u="none" strike="noStrike" kern="1200" cap="none" spc="-1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Y</a:t>
            </a:r>
            <a:r>
              <a:rPr kumimoji="0" sz="1400" b="0" i="0" u="none" strike="noStrike" kern="1200" cap="none" spc="-18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r>
              <a:rPr kumimoji="0" sz="1400" b="0" i="0" u="none" strike="noStrike" kern="1200" cap="none" spc="-5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U</a:t>
            </a:r>
            <a:r>
              <a:rPr kumimoji="0" sz="1400" b="0" i="0" u="none" strike="noStrike" kern="1200" cap="none" spc="75"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r>
              <a:rPr kumimoji="0" sz="1400" b="0" i="0" u="none" strike="noStrike" kern="1200" cap="none" spc="-2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S</a:t>
            </a:r>
            <a:r>
              <a:rPr kumimoji="0" sz="1400" b="0" i="0" u="none" strike="noStrike" kern="1200" cap="none" spc="-18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r>
              <a:rPr kumimoji="0" sz="1400" b="0" i="0" u="none" strike="noStrike" kern="1200" cap="none" spc="3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T</a:t>
            </a:r>
            <a:r>
              <a:rPr kumimoji="0" sz="1400" b="0" i="0" u="none" strike="noStrike" kern="1200" cap="none" spc="-18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r>
              <a:rPr kumimoji="0" lang="en-US" sz="1400" b="0" i="0" u="none" strike="noStrike" kern="1200" cap="none" spc="-7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CYBERCLUB </a:t>
            </a:r>
            <a:r>
              <a:rPr kumimoji="0" sz="1400" b="0" i="0" u="none" strike="noStrike" kern="1200" cap="none" spc="-185"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endParaRPr kumimoji="0" sz="14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Arial"/>
            </a:endParaRPr>
          </a:p>
        </p:txBody>
      </p:sp>
      <p:sp>
        <p:nvSpPr>
          <p:cNvPr id="7" name="TextBox 6">
            <a:extLst>
              <a:ext uri="{FF2B5EF4-FFF2-40B4-BE49-F238E27FC236}">
                <a16:creationId xmlns:a16="http://schemas.microsoft.com/office/drawing/2014/main" id="{0D92AAB5-330F-8CAC-84C2-FE4C16346497}"/>
              </a:ext>
            </a:extLst>
          </p:cNvPr>
          <p:cNvSpPr txBox="1"/>
          <p:nvPr/>
        </p:nvSpPr>
        <p:spPr>
          <a:xfrm>
            <a:off x="1351888" y="824058"/>
            <a:ext cx="3379910" cy="76944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4400" dirty="0">
                <a:solidFill>
                  <a:prstClr val="white"/>
                </a:solidFill>
                <a:latin typeface="Verdana" panose="020B0604030504040204" pitchFamily="34" charset="0"/>
                <a:ea typeface="Verdana" panose="020B0604030504040204" pitchFamily="34" charset="0"/>
              </a:rPr>
              <a:t>Reaction</a:t>
            </a:r>
            <a:endParaRPr kumimoji="0" lang="en-US" sz="44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endParaRPr>
          </a:p>
        </p:txBody>
      </p:sp>
      <p:pic>
        <p:nvPicPr>
          <p:cNvPr id="8" name="Picture 7">
            <a:extLst>
              <a:ext uri="{FF2B5EF4-FFF2-40B4-BE49-F238E27FC236}">
                <a16:creationId xmlns:a16="http://schemas.microsoft.com/office/drawing/2014/main" id="{3CDCCE40-002D-C0E6-F310-EBBEBCE5B51D}"/>
              </a:ext>
            </a:extLst>
          </p:cNvPr>
          <p:cNvPicPr>
            <a:picLocks noChangeAspect="1"/>
          </p:cNvPicPr>
          <p:nvPr/>
        </p:nvPicPr>
        <p:blipFill>
          <a:blip r:embed="rId2"/>
          <a:stretch>
            <a:fillRect/>
          </a:stretch>
        </p:blipFill>
        <p:spPr>
          <a:xfrm>
            <a:off x="6096000" y="1593499"/>
            <a:ext cx="5472090" cy="4279037"/>
          </a:xfrm>
          <a:prstGeom prst="rect">
            <a:avLst/>
          </a:prstGeom>
        </p:spPr>
      </p:pic>
      <p:sp>
        <p:nvSpPr>
          <p:cNvPr id="10" name="TextBox 9">
            <a:extLst>
              <a:ext uri="{FF2B5EF4-FFF2-40B4-BE49-F238E27FC236}">
                <a16:creationId xmlns:a16="http://schemas.microsoft.com/office/drawing/2014/main" id="{6467A539-0E5B-C6D7-10BF-DEF70328B8A4}"/>
              </a:ext>
            </a:extLst>
          </p:cNvPr>
          <p:cNvSpPr txBox="1"/>
          <p:nvPr/>
        </p:nvSpPr>
        <p:spPr>
          <a:xfrm>
            <a:off x="6096000" y="5453781"/>
            <a:ext cx="5154284" cy="923330"/>
          </a:xfrm>
          <a:prstGeom prst="rect">
            <a:avLst/>
          </a:prstGeom>
          <a:noFill/>
        </p:spPr>
        <p:txBody>
          <a:bodyPr wrap="square">
            <a:spAutoFit/>
          </a:bodyPr>
          <a:lstStyle/>
          <a:p>
            <a:r>
              <a:rPr lang="en-US" dirty="0"/>
              <a:t>At this time, would you please head over to </a:t>
            </a:r>
            <a:r>
              <a:rPr lang="en-US" sz="1800" dirty="0"/>
              <a:t> Mentimeter </a:t>
            </a:r>
            <a:r>
              <a:rPr lang="en-US" dirty="0"/>
              <a:t>to answer a few questions, the code will be provided on the next slide.</a:t>
            </a:r>
            <a:endParaRPr lang="en-US" sz="1800" dirty="0"/>
          </a:p>
        </p:txBody>
      </p:sp>
      <p:sp>
        <p:nvSpPr>
          <p:cNvPr id="2" name="TextBox 1">
            <a:extLst>
              <a:ext uri="{FF2B5EF4-FFF2-40B4-BE49-F238E27FC236}">
                <a16:creationId xmlns:a16="http://schemas.microsoft.com/office/drawing/2014/main" id="{E936AFD9-5480-EFF7-0D0D-BBAE72EC6B6E}"/>
              </a:ext>
            </a:extLst>
          </p:cNvPr>
          <p:cNvSpPr txBox="1"/>
          <p:nvPr/>
        </p:nvSpPr>
        <p:spPr>
          <a:xfrm>
            <a:off x="431550" y="2578855"/>
            <a:ext cx="4696287" cy="2308324"/>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rPr>
              <a:t>The hacker organization claims to have stolen 200 gigs of sensitive information from Medibank and threatens to contact the company's 1000 most notable customers with their own personal information as a warning shot if Medibank does not pay them.</a:t>
            </a:r>
          </a:p>
        </p:txBody>
      </p:sp>
    </p:spTree>
    <p:extLst>
      <p:ext uri="{BB962C8B-B14F-4D97-AF65-F5344CB8AC3E}">
        <p14:creationId xmlns:p14="http://schemas.microsoft.com/office/powerpoint/2010/main" val="1159471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61AB364-DBC8-AD51-71C8-43CD52B20824}"/>
              </a:ext>
            </a:extLst>
          </p:cNvPr>
          <p:cNvPicPr>
            <a:picLocks noChangeAspect="1"/>
          </p:cNvPicPr>
          <p:nvPr/>
        </p:nvPicPr>
        <p:blipFill>
          <a:blip r:embed="rId3"/>
          <a:stretch>
            <a:fillRect/>
          </a:stretch>
        </p:blipFill>
        <p:spPr>
          <a:xfrm>
            <a:off x="7322517" y="2231146"/>
            <a:ext cx="4245573" cy="2803979"/>
          </a:xfrm>
          <a:prstGeom prst="rect">
            <a:avLst/>
          </a:prstGeom>
        </p:spPr>
      </p:pic>
      <p:sp>
        <p:nvSpPr>
          <p:cNvPr id="5" name="object 17">
            <a:extLst>
              <a:ext uri="{FF2B5EF4-FFF2-40B4-BE49-F238E27FC236}">
                <a16:creationId xmlns:a16="http://schemas.microsoft.com/office/drawing/2014/main" id="{EFFF911B-C847-57CD-E6E0-870E51532B93}"/>
              </a:ext>
            </a:extLst>
          </p:cNvPr>
          <p:cNvSpPr txBox="1"/>
          <p:nvPr/>
        </p:nvSpPr>
        <p:spPr>
          <a:xfrm>
            <a:off x="11568090" y="2753801"/>
            <a:ext cx="192360" cy="3623310"/>
          </a:xfrm>
          <a:prstGeom prst="rect">
            <a:avLst/>
          </a:prstGeom>
        </p:spPr>
        <p:txBody>
          <a:bodyPr vert="vert" wrap="square" lIns="0" tIns="0" rIns="0" bIns="0" rtlCol="0">
            <a:spAutoFit/>
          </a:bodyPr>
          <a:lstStyle/>
          <a:p>
            <a:pPr marL="12700" marR="0" lvl="0" indent="0" algn="l" defTabSz="457200" rtl="0" eaLnBrk="1" fontAlgn="auto" latinLnBrk="0" hangingPunct="1">
              <a:lnSpc>
                <a:spcPts val="1460"/>
              </a:lnSpc>
              <a:spcBef>
                <a:spcPts val="0"/>
              </a:spcBef>
              <a:spcAft>
                <a:spcPts val="0"/>
              </a:spcAft>
              <a:buClrTx/>
              <a:buSzTx/>
              <a:buFontTx/>
              <a:buNone/>
              <a:tabLst/>
              <a:defRPr/>
            </a:pPr>
            <a:r>
              <a:rPr kumimoji="0" sz="1400" b="0" i="0" u="none" strike="noStrike" kern="1200" cap="none" spc="1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C</a:t>
            </a:r>
            <a:r>
              <a:rPr kumimoji="0" sz="1400" b="0" i="0" u="none" strike="noStrike" kern="1200" cap="none" spc="-185"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r>
              <a:rPr kumimoji="0" sz="1400" b="0" i="0" u="none" strike="noStrike" kern="1200" cap="none" spc="-7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I</a:t>
            </a:r>
            <a:r>
              <a:rPr kumimoji="0" sz="1400" b="0" i="0" u="none" strike="noStrike" kern="1200" cap="none" spc="-18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r>
              <a:rPr kumimoji="0" sz="1400" b="0" i="0" u="none" strike="noStrike" kern="1200" cap="none" spc="3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T</a:t>
            </a:r>
            <a:r>
              <a:rPr kumimoji="0" sz="1400" b="0" i="0" u="none" strike="noStrike" kern="1200" cap="none" spc="-18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r>
              <a:rPr kumimoji="0" sz="1400" b="0" i="0" u="none" strike="noStrike" kern="1200" cap="none" spc="-1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Y</a:t>
            </a:r>
            <a:r>
              <a:rPr kumimoji="0" sz="1400" b="0" i="0" u="none" strike="noStrike" kern="1200" cap="none" spc="-18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r>
              <a:rPr kumimoji="0" sz="1400" b="0" i="0" u="none" strike="noStrike" kern="1200" cap="none" spc="-5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U</a:t>
            </a:r>
            <a:r>
              <a:rPr kumimoji="0" sz="1400" b="0" i="0" u="none" strike="noStrike" kern="1200" cap="none" spc="75"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r>
              <a:rPr kumimoji="0" sz="1400" b="0" i="0" u="none" strike="noStrike" kern="1200" cap="none" spc="-2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S</a:t>
            </a:r>
            <a:r>
              <a:rPr kumimoji="0" sz="1400" b="0" i="0" u="none" strike="noStrike" kern="1200" cap="none" spc="-18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r>
              <a:rPr kumimoji="0" sz="1400" b="0" i="0" u="none" strike="noStrike" kern="1200" cap="none" spc="3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T</a:t>
            </a:r>
            <a:r>
              <a:rPr kumimoji="0" sz="1400" b="0" i="0" u="none" strike="noStrike" kern="1200" cap="none" spc="-18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r>
              <a:rPr kumimoji="0" lang="en-US" sz="1400" b="0" i="0" u="none" strike="noStrike" kern="1200" cap="none" spc="-7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C CYBERCLUB </a:t>
            </a:r>
            <a:r>
              <a:rPr kumimoji="0" sz="1400" b="0" i="0" u="none" strike="noStrike" kern="1200" cap="none" spc="-185"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endParaRPr kumimoji="0" sz="14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Arial"/>
            </a:endParaRPr>
          </a:p>
        </p:txBody>
      </p:sp>
      <p:sp>
        <p:nvSpPr>
          <p:cNvPr id="4" name="TextBox 3">
            <a:extLst>
              <a:ext uri="{FF2B5EF4-FFF2-40B4-BE49-F238E27FC236}">
                <a16:creationId xmlns:a16="http://schemas.microsoft.com/office/drawing/2014/main" id="{932D8056-A98C-77AD-0A3A-A4287110F7B3}"/>
              </a:ext>
            </a:extLst>
          </p:cNvPr>
          <p:cNvSpPr txBox="1"/>
          <p:nvPr/>
        </p:nvSpPr>
        <p:spPr>
          <a:xfrm>
            <a:off x="1063758" y="904973"/>
            <a:ext cx="5987492" cy="646331"/>
          </a:xfrm>
          <a:prstGeom prst="rect">
            <a:avLst/>
          </a:prstGeom>
          <a:noFill/>
        </p:spPr>
        <p:txBody>
          <a:bodyPr wrap="square" rtlCol="0">
            <a:spAutoFit/>
          </a:bodyPr>
          <a:lstStyle/>
          <a:p>
            <a:r>
              <a:rPr lang="en-US" sz="3600"/>
              <a:t>Attack Type: Ransomware</a:t>
            </a:r>
          </a:p>
        </p:txBody>
      </p:sp>
      <p:sp>
        <p:nvSpPr>
          <p:cNvPr id="6" name="TextBox 5">
            <a:extLst>
              <a:ext uri="{FF2B5EF4-FFF2-40B4-BE49-F238E27FC236}">
                <a16:creationId xmlns:a16="http://schemas.microsoft.com/office/drawing/2014/main" id="{999E229A-899C-E5FB-050C-2DD573D0A17F}"/>
              </a:ext>
            </a:extLst>
          </p:cNvPr>
          <p:cNvSpPr txBox="1"/>
          <p:nvPr/>
        </p:nvSpPr>
        <p:spPr>
          <a:xfrm>
            <a:off x="1551963" y="2080470"/>
            <a:ext cx="4169329" cy="2954655"/>
          </a:xfrm>
          <a:prstGeom prst="rect">
            <a:avLst/>
          </a:prstGeom>
          <a:noFill/>
        </p:spPr>
        <p:txBody>
          <a:bodyPr wrap="square" rtlCol="0">
            <a:spAutoFit/>
          </a:bodyPr>
          <a:lstStyle/>
          <a:p>
            <a:pPr marL="285750" indent="-285750">
              <a:buFont typeface="Arial" panose="020B0604020202020204" pitchFamily="34" charset="0"/>
              <a:buChar char="•"/>
            </a:pPr>
            <a:endParaRPr lang="en-US">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sz="1200">
                <a:latin typeface="Verdana" panose="020B0604030504040204" pitchFamily="34" charset="0"/>
                <a:ea typeface="Verdana" panose="020B0604030504040204" pitchFamily="34" charset="0"/>
              </a:rPr>
              <a:t>At one of Australia's top private health insurers, cybercriminals gained access to over 3.9 millions of patients' medical details.</a:t>
            </a:r>
          </a:p>
          <a:p>
            <a:endParaRPr lang="en-US" sz="120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sz="1200">
                <a:solidFill>
                  <a:srgbClr val="FF0000"/>
                </a:solidFill>
                <a:latin typeface="Verdana" panose="020B0604030504040204" pitchFamily="34" charset="0"/>
                <a:ea typeface="Verdana" panose="020B0604030504040204" pitchFamily="34" charset="0"/>
              </a:rPr>
              <a:t>Credential Theft</a:t>
            </a:r>
            <a:r>
              <a:rPr lang="en-US" sz="1200">
                <a:latin typeface="Verdana" panose="020B0604030504040204" pitchFamily="34" charset="0"/>
                <a:ea typeface="Verdana" panose="020B0604030504040204" pitchFamily="34" charset="0"/>
              </a:rPr>
              <a:t>: Its unclear how Someone with high-level access to the system had their login credentials stolen by a criminals, who then sold them to another hacker on an online forum in </a:t>
            </a:r>
            <a:r>
              <a:rPr lang="en-US" sz="1200">
                <a:solidFill>
                  <a:srgbClr val="FF0000"/>
                </a:solidFill>
                <a:latin typeface="Verdana" panose="020B0604030504040204" pitchFamily="34" charset="0"/>
                <a:ea typeface="Verdana" panose="020B0604030504040204" pitchFamily="34" charset="0"/>
              </a:rPr>
              <a:t>Russian</a:t>
            </a:r>
            <a:r>
              <a:rPr lang="en-US" sz="1200">
                <a:latin typeface="Verdana" panose="020B0604030504040204" pitchFamily="34" charset="0"/>
                <a:ea typeface="Verdana" panose="020B0604030504040204" pitchFamily="34" charset="0"/>
              </a:rPr>
              <a:t>.</a:t>
            </a:r>
          </a:p>
          <a:p>
            <a:endParaRPr lang="en-US" sz="120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sz="1200">
                <a:latin typeface="Verdana" panose="020B0604030504040204" pitchFamily="34" charset="0"/>
                <a:ea typeface="Verdana" panose="020B0604030504040204" pitchFamily="34" charset="0"/>
              </a:rPr>
              <a:t>The criminal asserts that more information, including data relating to the safety of credit card transactions, was stolen.</a:t>
            </a:r>
          </a:p>
          <a:p>
            <a:pPr marL="285750" indent="-285750">
              <a:buFont typeface="Arial" panose="020B0604020202020204" pitchFamily="34" charset="0"/>
              <a:buChar char="•"/>
            </a:pPr>
            <a:endParaRPr lang="en-US" sz="120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96338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bject 17">
            <a:extLst>
              <a:ext uri="{FF2B5EF4-FFF2-40B4-BE49-F238E27FC236}">
                <a16:creationId xmlns:a16="http://schemas.microsoft.com/office/drawing/2014/main" id="{EFFF911B-C847-57CD-E6E0-870E51532B93}"/>
              </a:ext>
            </a:extLst>
          </p:cNvPr>
          <p:cNvSpPr txBox="1"/>
          <p:nvPr/>
        </p:nvSpPr>
        <p:spPr>
          <a:xfrm>
            <a:off x="11568090" y="2753801"/>
            <a:ext cx="192360" cy="3623310"/>
          </a:xfrm>
          <a:prstGeom prst="rect">
            <a:avLst/>
          </a:prstGeom>
        </p:spPr>
        <p:txBody>
          <a:bodyPr vert="vert" wrap="square" lIns="0" tIns="0" rIns="0" bIns="0" rtlCol="0">
            <a:spAutoFit/>
          </a:bodyPr>
          <a:lstStyle/>
          <a:p>
            <a:pPr marL="12700" marR="0" lvl="0" indent="0" algn="l" defTabSz="457200" rtl="0" eaLnBrk="1" fontAlgn="auto" latinLnBrk="0" hangingPunct="1">
              <a:lnSpc>
                <a:spcPts val="1460"/>
              </a:lnSpc>
              <a:spcBef>
                <a:spcPts val="0"/>
              </a:spcBef>
              <a:spcAft>
                <a:spcPts val="0"/>
              </a:spcAft>
              <a:buClrTx/>
              <a:buSzTx/>
              <a:buFontTx/>
              <a:buNone/>
              <a:tabLst/>
              <a:defRPr/>
            </a:pPr>
            <a:r>
              <a:rPr kumimoji="0" sz="1400" b="0" i="0" u="none" strike="noStrike" kern="1200" cap="none" spc="1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C</a:t>
            </a:r>
            <a:r>
              <a:rPr kumimoji="0" sz="1400" b="0" i="0" u="none" strike="noStrike" kern="1200" cap="none" spc="-185"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r>
              <a:rPr kumimoji="0" sz="1400" b="0" i="0" u="none" strike="noStrike" kern="1200" cap="none" spc="-7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I</a:t>
            </a:r>
            <a:r>
              <a:rPr kumimoji="0" sz="1400" b="0" i="0" u="none" strike="noStrike" kern="1200" cap="none" spc="-18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r>
              <a:rPr kumimoji="0" sz="1400" b="0" i="0" u="none" strike="noStrike" kern="1200" cap="none" spc="3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T</a:t>
            </a:r>
            <a:r>
              <a:rPr kumimoji="0" sz="1400" b="0" i="0" u="none" strike="noStrike" kern="1200" cap="none" spc="-18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r>
              <a:rPr kumimoji="0" sz="1400" b="0" i="0" u="none" strike="noStrike" kern="1200" cap="none" spc="-1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Y</a:t>
            </a:r>
            <a:r>
              <a:rPr kumimoji="0" sz="1400" b="0" i="0" u="none" strike="noStrike" kern="1200" cap="none" spc="-18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r>
              <a:rPr kumimoji="0" sz="1400" b="0" i="0" u="none" strike="noStrike" kern="1200" cap="none" spc="-5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U</a:t>
            </a:r>
            <a:r>
              <a:rPr kumimoji="0" sz="1400" b="0" i="0" u="none" strike="noStrike" kern="1200" cap="none" spc="75"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r>
              <a:rPr kumimoji="0" sz="1400" b="0" i="0" u="none" strike="noStrike" kern="1200" cap="none" spc="-2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S</a:t>
            </a:r>
            <a:r>
              <a:rPr kumimoji="0" sz="1400" b="0" i="0" u="none" strike="noStrike" kern="1200" cap="none" spc="-18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r>
              <a:rPr kumimoji="0" sz="1400" b="0" i="0" u="none" strike="noStrike" kern="1200" cap="none" spc="3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T</a:t>
            </a:r>
            <a:r>
              <a:rPr kumimoji="0" sz="1400" b="0" i="0" u="none" strike="noStrike" kern="1200" cap="none" spc="-18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r>
              <a:rPr lang="en-US" sz="1400" spc="-70">
                <a:solidFill>
                  <a:srgbClr val="8F8B73"/>
                </a:solidFill>
                <a:latin typeface="Verdana" panose="020B0604030504040204" pitchFamily="34" charset="0"/>
                <a:ea typeface="Verdana" panose="020B0604030504040204" pitchFamily="34" charset="0"/>
                <a:cs typeface="Arial"/>
              </a:rPr>
              <a:t>C C</a:t>
            </a:r>
            <a:r>
              <a:rPr kumimoji="0" lang="en-US" sz="1400" b="0" i="0" u="none" strike="noStrike" kern="1200" cap="none" spc="-7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YBERCLUB </a:t>
            </a:r>
            <a:r>
              <a:rPr kumimoji="0" sz="1400" b="0" i="0" u="none" strike="noStrike" kern="1200" cap="none" spc="-185"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endParaRPr kumimoji="0" sz="14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Arial"/>
            </a:endParaRPr>
          </a:p>
        </p:txBody>
      </p:sp>
      <p:sp>
        <p:nvSpPr>
          <p:cNvPr id="2" name="TextBox 1">
            <a:extLst>
              <a:ext uri="{FF2B5EF4-FFF2-40B4-BE49-F238E27FC236}">
                <a16:creationId xmlns:a16="http://schemas.microsoft.com/office/drawing/2014/main" id="{846F387C-C8DF-A6F1-60DB-88D63DB4996C}"/>
              </a:ext>
            </a:extLst>
          </p:cNvPr>
          <p:cNvSpPr txBox="1"/>
          <p:nvPr/>
        </p:nvSpPr>
        <p:spPr>
          <a:xfrm>
            <a:off x="1153648" y="890977"/>
            <a:ext cx="6736661" cy="707886"/>
          </a:xfrm>
          <a:prstGeom prst="rect">
            <a:avLst/>
          </a:prstGeom>
          <a:noFill/>
        </p:spPr>
        <p:txBody>
          <a:bodyPr wrap="square" rtlCol="0">
            <a:spAutoFit/>
          </a:bodyPr>
          <a:lstStyle/>
          <a:p>
            <a:r>
              <a:rPr lang="en-US" sz="4000"/>
              <a:t>Stolen Data/ Consequences </a:t>
            </a:r>
          </a:p>
        </p:txBody>
      </p:sp>
      <p:pic>
        <p:nvPicPr>
          <p:cNvPr id="4" name="Picture 3">
            <a:extLst>
              <a:ext uri="{FF2B5EF4-FFF2-40B4-BE49-F238E27FC236}">
                <a16:creationId xmlns:a16="http://schemas.microsoft.com/office/drawing/2014/main" id="{CF149FB4-D879-D306-D6E9-5A0D513D70F3}"/>
              </a:ext>
            </a:extLst>
          </p:cNvPr>
          <p:cNvPicPr>
            <a:picLocks noChangeAspect="1"/>
          </p:cNvPicPr>
          <p:nvPr/>
        </p:nvPicPr>
        <p:blipFill>
          <a:blip r:embed="rId4"/>
          <a:stretch>
            <a:fillRect/>
          </a:stretch>
        </p:blipFill>
        <p:spPr>
          <a:xfrm>
            <a:off x="4021192" y="1698004"/>
            <a:ext cx="7546898" cy="3926048"/>
          </a:xfrm>
          <a:prstGeom prst="rect">
            <a:avLst/>
          </a:prstGeom>
        </p:spPr>
      </p:pic>
      <p:sp>
        <p:nvSpPr>
          <p:cNvPr id="10" name="TextBox 9">
            <a:extLst>
              <a:ext uri="{FF2B5EF4-FFF2-40B4-BE49-F238E27FC236}">
                <a16:creationId xmlns:a16="http://schemas.microsoft.com/office/drawing/2014/main" id="{5595BC7E-E9FC-AB5C-BFCD-7083D15163BC}"/>
              </a:ext>
            </a:extLst>
          </p:cNvPr>
          <p:cNvSpPr txBox="1"/>
          <p:nvPr/>
        </p:nvSpPr>
        <p:spPr>
          <a:xfrm>
            <a:off x="794253" y="1598863"/>
            <a:ext cx="3221630" cy="3908762"/>
          </a:xfrm>
          <a:prstGeom prst="rect">
            <a:avLst/>
          </a:prstGeom>
          <a:noFill/>
        </p:spPr>
        <p:txBody>
          <a:bodyPr wrap="square" lIns="91440" tIns="45720" rIns="91440" bIns="45720" rtlCol="0" anchor="t">
            <a:spAutoFit/>
          </a:bodyPr>
          <a:lstStyle/>
          <a:p>
            <a:r>
              <a:rPr lang="en-US" sz="1600"/>
              <a:t>Key Info Stolen</a:t>
            </a:r>
          </a:p>
          <a:p>
            <a:pPr marL="285750" indent="-285750">
              <a:buFont typeface="Arial" panose="020B0604020202020204" pitchFamily="34" charset="0"/>
              <a:buChar char="•"/>
            </a:pPr>
            <a:r>
              <a:rPr lang="en-US" sz="1200"/>
              <a:t>First names &amp; Last names </a:t>
            </a:r>
            <a:endParaRPr lang="en-US"/>
          </a:p>
          <a:p>
            <a:pPr marL="285750" indent="-285750">
              <a:buFont typeface="Arial" panose="020B0604020202020204" pitchFamily="34" charset="0"/>
              <a:buChar char="•"/>
            </a:pPr>
            <a:r>
              <a:rPr lang="en-US" sz="1200"/>
              <a:t>Addresses</a:t>
            </a:r>
          </a:p>
          <a:p>
            <a:pPr marL="285750" indent="-285750">
              <a:buFont typeface="Arial" panose="020B0604020202020204" pitchFamily="34" charset="0"/>
              <a:buChar char="•"/>
            </a:pPr>
            <a:r>
              <a:rPr lang="en-US" sz="1200"/>
              <a:t>Dates of Birth </a:t>
            </a:r>
          </a:p>
          <a:p>
            <a:pPr marL="285750" indent="-285750">
              <a:buFont typeface="Arial" panose="020B0604020202020204" pitchFamily="34" charset="0"/>
              <a:buChar char="•"/>
            </a:pPr>
            <a:r>
              <a:rPr lang="en-US" sz="1200"/>
              <a:t>Medicare Numbers</a:t>
            </a:r>
          </a:p>
          <a:p>
            <a:pPr marL="285750" indent="-285750">
              <a:buFont typeface="Arial" panose="020B0604020202020204" pitchFamily="34" charset="0"/>
              <a:buChar char="•"/>
            </a:pPr>
            <a:r>
              <a:rPr lang="en-US" sz="1200"/>
              <a:t>Policy numbers</a:t>
            </a:r>
          </a:p>
          <a:p>
            <a:pPr marL="285750" indent="-285750">
              <a:buFont typeface="Arial" panose="020B0604020202020204" pitchFamily="34" charset="0"/>
              <a:buChar char="•"/>
            </a:pPr>
            <a:r>
              <a:rPr lang="en-US" sz="1200"/>
              <a:t>Data from claims made to the insurers</a:t>
            </a:r>
          </a:p>
          <a:p>
            <a:pPr marL="285750" indent="-285750">
              <a:buFont typeface="Arial" panose="020B0604020202020204" pitchFamily="34" charset="0"/>
              <a:buChar char="•"/>
            </a:pPr>
            <a:endParaRPr lang="en-US" sz="1200"/>
          </a:p>
          <a:p>
            <a:r>
              <a:rPr lang="en-US" sz="1600"/>
              <a:t>Hacker Goals</a:t>
            </a:r>
          </a:p>
          <a:p>
            <a:pPr marL="285750" indent="-285750">
              <a:buFont typeface="Arial"/>
              <a:buChar char="•"/>
            </a:pPr>
            <a:r>
              <a:rPr lang="en-US" sz="1600" err="1"/>
              <a:t>Fullz</a:t>
            </a:r>
            <a:r>
              <a:rPr lang="en-US" sz="1600"/>
              <a:t> | Identity Kits</a:t>
            </a:r>
          </a:p>
          <a:p>
            <a:pPr marL="285750" indent="-285750">
              <a:buFont typeface="Arial"/>
              <a:buChar char="•"/>
            </a:pPr>
            <a:endParaRPr lang="en-US" sz="1600"/>
          </a:p>
          <a:p>
            <a:r>
              <a:rPr lang="en-US" sz="1600"/>
              <a:t>Consequences</a:t>
            </a:r>
          </a:p>
          <a:p>
            <a:pPr marL="285750" indent="-285750">
              <a:buFont typeface="Arial" panose="020B0604020202020204" pitchFamily="34" charset="0"/>
              <a:buChar char="•"/>
            </a:pPr>
            <a:r>
              <a:rPr lang="en-US" sz="1200">
                <a:ea typeface="+mn-lt"/>
                <a:cs typeface="+mn-lt"/>
              </a:rPr>
              <a:t>These bundles often include "all the intricacies of a person's health history, preferred pharmacy, almost everything."</a:t>
            </a:r>
          </a:p>
          <a:p>
            <a:pPr marL="285750" indent="-285750">
              <a:buFont typeface="Arial,Sans-Serif" panose="020B0604020202020204" pitchFamily="34" charset="0"/>
              <a:buChar char="•"/>
            </a:pPr>
            <a:r>
              <a:rPr lang="en-US" sz="1200">
                <a:ea typeface="+mn-lt"/>
                <a:cs typeface="+mn-lt"/>
              </a:rPr>
              <a:t>Gain Fraudulent Id's from the Dark Web</a:t>
            </a:r>
          </a:p>
          <a:p>
            <a:pPr marL="285750" indent="-285750">
              <a:buFont typeface="Arial,Sans-Serif" panose="020B0604020202020204" pitchFamily="34" charset="0"/>
              <a:buChar char="•"/>
            </a:pPr>
            <a:r>
              <a:rPr lang="en-US" sz="1200"/>
              <a:t>Loans using stolen identities</a:t>
            </a:r>
            <a:endParaRPr lang="en-US" sz="1200">
              <a:ea typeface="+mn-lt"/>
              <a:cs typeface="+mn-lt"/>
            </a:endParaRPr>
          </a:p>
          <a:p>
            <a:pPr marL="285750" indent="-285750">
              <a:buFont typeface="Arial" panose="020B0604020202020204" pitchFamily="34" charset="0"/>
              <a:buChar char="•"/>
            </a:pPr>
            <a:endParaRPr lang="en-US" sz="1200"/>
          </a:p>
        </p:txBody>
      </p:sp>
    </p:spTree>
    <p:extLst>
      <p:ext uri="{BB962C8B-B14F-4D97-AF65-F5344CB8AC3E}">
        <p14:creationId xmlns:p14="http://schemas.microsoft.com/office/powerpoint/2010/main" val="1319205501"/>
      </p:ext>
    </p:extLst>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701B904-22A7-6AA5-4004-128115B37A0B}"/>
              </a:ext>
            </a:extLst>
          </p:cNvPr>
          <p:cNvPicPr>
            <a:picLocks noChangeAspect="1"/>
          </p:cNvPicPr>
          <p:nvPr/>
        </p:nvPicPr>
        <p:blipFill rotWithShape="1">
          <a:blip r:embed="rId4">
            <a:alphaModFix amt="35000"/>
          </a:blip>
          <a:srcRect t="5072" b="6719"/>
          <a:stretch/>
        </p:blipFill>
        <p:spPr>
          <a:xfrm>
            <a:off x="20" y="0"/>
            <a:ext cx="12191980" cy="6855970"/>
          </a:xfrm>
          <a:prstGeom prst="rect">
            <a:avLst/>
          </a:prstGeom>
        </p:spPr>
      </p:pic>
      <p:sp>
        <p:nvSpPr>
          <p:cNvPr id="20" name="Rectangle 19">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 name="TextBox 2">
            <a:extLst>
              <a:ext uri="{FF2B5EF4-FFF2-40B4-BE49-F238E27FC236}">
                <a16:creationId xmlns:a16="http://schemas.microsoft.com/office/drawing/2014/main" id="{CE96983A-E4D5-A812-CA1B-8F3FEF7C26B8}"/>
              </a:ext>
            </a:extLst>
          </p:cNvPr>
          <p:cNvSpPr txBox="1"/>
          <p:nvPr/>
        </p:nvSpPr>
        <p:spPr>
          <a:xfrm>
            <a:off x="913795" y="609600"/>
            <a:ext cx="10353761" cy="1326321"/>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400" b="1" cap="all">
                <a:effectLst>
                  <a:outerShdw blurRad="50800" dist="63500" dir="2700000" algn="tl" rotWithShape="0">
                    <a:srgbClr val="000000">
                      <a:alpha val="48000"/>
                    </a:srgbClr>
                  </a:outerShdw>
                </a:effectLst>
                <a:latin typeface="+mj-lt"/>
                <a:ea typeface="+mj-ea"/>
                <a:cs typeface="+mj-cs"/>
              </a:rPr>
              <a:t>City-U Discussion</a:t>
            </a:r>
          </a:p>
        </p:txBody>
      </p:sp>
      <p:sp>
        <p:nvSpPr>
          <p:cNvPr id="4" name="TextBox 3">
            <a:extLst>
              <a:ext uri="{FF2B5EF4-FFF2-40B4-BE49-F238E27FC236}">
                <a16:creationId xmlns:a16="http://schemas.microsoft.com/office/drawing/2014/main" id="{2B93E1CA-E9B2-E9DB-5817-DAE69388EE34}"/>
              </a:ext>
            </a:extLst>
          </p:cNvPr>
          <p:cNvSpPr txBox="1"/>
          <p:nvPr/>
        </p:nvSpPr>
        <p:spPr>
          <a:xfrm>
            <a:off x="913795" y="2096064"/>
            <a:ext cx="10353762" cy="3695136"/>
          </a:xfrm>
          <a:prstGeom prst="rect">
            <a:avLst/>
          </a:prstGeom>
        </p:spPr>
        <p:txBody>
          <a:bodyPr vert="horz" lIns="91440" tIns="45720" rIns="91440" bIns="45720" rtlCol="0" anchor="t">
            <a:normAutofit fontScale="92500"/>
          </a:bodyPr>
          <a:lstStyle/>
          <a:p>
            <a:pPr marL="114300" indent="-228600">
              <a:lnSpc>
                <a:spcPct val="120000"/>
              </a:lnSpc>
              <a:spcAft>
                <a:spcPts val="600"/>
              </a:spcAft>
              <a:buFont typeface="Arial" panose="020B0604020202020204" pitchFamily="34" charset="0"/>
              <a:buChar char="•"/>
            </a:pPr>
            <a:r>
              <a:rPr lang="en-US" dirty="0">
                <a:effectLst>
                  <a:outerShdw blurRad="50800" dist="38100" dir="2700000" algn="tl" rotWithShape="0">
                    <a:srgbClr val="000000">
                      <a:alpha val="48000"/>
                    </a:srgbClr>
                  </a:outerShdw>
                </a:effectLst>
                <a:latin typeface="Verdana"/>
                <a:ea typeface="Verdana"/>
              </a:rPr>
              <a:t>Victim: Medibank and its 3.9 million + customers</a:t>
            </a:r>
          </a:p>
          <a:p>
            <a:pPr marL="342900" indent="-228600">
              <a:lnSpc>
                <a:spcPct val="120000"/>
              </a:lnSpc>
              <a:spcAft>
                <a:spcPts val="600"/>
              </a:spcAft>
              <a:buFont typeface="Arial" panose="020B0604020202020204" pitchFamily="34" charset="0"/>
              <a:buChar char="•"/>
            </a:pPr>
            <a:r>
              <a:rPr lang="en-US" dirty="0">
                <a:effectLst>
                  <a:outerShdw blurRad="50800" dist="38100" dir="2700000" algn="tl" rotWithShape="0">
                    <a:srgbClr val="000000">
                      <a:alpha val="48000"/>
                    </a:srgbClr>
                  </a:outerShdw>
                </a:effectLst>
                <a:latin typeface="Verdana"/>
                <a:ea typeface="Verdana"/>
              </a:rPr>
              <a:t>Australia’s private health insurance providers ( Major HIPAA (Health Insurance Portability and Accountability Act) security violation, I believe the also stole Credit card information Medibank does not store CVC (Card Verification Code) related data I still believe it’s a violation of PCI DSS (Payment Card Industry Data Security Standards))</a:t>
            </a:r>
          </a:p>
          <a:p>
            <a:pPr marL="342900" indent="-228600">
              <a:lnSpc>
                <a:spcPct val="120000"/>
              </a:lnSpc>
              <a:spcAft>
                <a:spcPts val="600"/>
              </a:spcAft>
              <a:buFont typeface="Arial" panose="020B0604020202020204" pitchFamily="34" charset="0"/>
              <a:buChar char="•"/>
            </a:pPr>
            <a:r>
              <a:rPr lang="en-US" dirty="0">
                <a:effectLst>
                  <a:outerShdw blurRad="50800" dist="38100" dir="2700000" algn="tl" rotWithShape="0">
                    <a:srgbClr val="000000">
                      <a:alpha val="48000"/>
                    </a:srgbClr>
                  </a:outerShdw>
                </a:effectLst>
                <a:latin typeface="Verdana"/>
                <a:ea typeface="Verdana"/>
              </a:rPr>
              <a:t>(We can talk about compliance and audits)</a:t>
            </a:r>
          </a:p>
          <a:p>
            <a:pPr marL="342900" indent="-228600">
              <a:lnSpc>
                <a:spcPct val="120000"/>
              </a:lnSpc>
              <a:spcAft>
                <a:spcPts val="600"/>
              </a:spcAft>
              <a:buFont typeface="Arial" panose="020B0604020202020204" pitchFamily="34" charset="0"/>
              <a:buChar char="•"/>
            </a:pPr>
            <a:r>
              <a:rPr lang="en-US">
                <a:effectLst>
                  <a:outerShdw blurRad="50800" dist="38100" dir="2700000" algn="tl" rotWithShape="0">
                    <a:srgbClr val="000000">
                      <a:alpha val="48000"/>
                    </a:srgbClr>
                  </a:outerShdw>
                </a:effectLst>
                <a:latin typeface="Verdana"/>
                <a:ea typeface="Verdana"/>
              </a:rPr>
              <a:t>(Hypothetical: CEO</a:t>
            </a:r>
            <a:r>
              <a:rPr lang="en-US" dirty="0">
                <a:effectLst>
                  <a:outerShdw blurRad="50800" dist="38100" dir="2700000" algn="tl" rotWithShape="0">
                    <a:srgbClr val="000000">
                      <a:alpha val="48000"/>
                    </a:srgbClr>
                  </a:outerShdw>
                </a:effectLst>
                <a:latin typeface="Verdana"/>
                <a:ea typeface="Verdana"/>
              </a:rPr>
              <a:t>_CIO_CTO Mindset) what if you where the CEO of a private health insurance provider (What would you do if your org was attacked?) when it comes to your Cybersecurity Posture, How would you address upcoming challenges? ( </a:t>
            </a:r>
            <a:r>
              <a:rPr lang="en-US" dirty="0" err="1">
                <a:effectLst>
                  <a:outerShdw blurRad="50800" dist="38100" dir="2700000" algn="tl" rotWithShape="0">
                    <a:srgbClr val="000000">
                      <a:alpha val="48000"/>
                    </a:srgbClr>
                  </a:outerShdw>
                </a:effectLst>
                <a:latin typeface="Verdana"/>
                <a:ea typeface="Verdana"/>
              </a:rPr>
              <a:t>enie</a:t>
            </a:r>
            <a:r>
              <a:rPr lang="en-US" dirty="0">
                <a:effectLst>
                  <a:outerShdw blurRad="50800" dist="38100" dir="2700000" algn="tl" rotWithShape="0">
                    <a:srgbClr val="000000">
                      <a:alpha val="48000"/>
                    </a:srgbClr>
                  </a:outerShdw>
                </a:effectLst>
                <a:latin typeface="Verdana"/>
                <a:ea typeface="Verdana"/>
              </a:rPr>
              <a:t> </a:t>
            </a:r>
            <a:r>
              <a:rPr lang="en-US" dirty="0" err="1">
                <a:effectLst>
                  <a:outerShdw blurRad="50800" dist="38100" dir="2700000" algn="tl" rotWithShape="0">
                    <a:srgbClr val="000000">
                      <a:alpha val="48000"/>
                    </a:srgbClr>
                  </a:outerShdw>
                </a:effectLst>
                <a:latin typeface="Verdana"/>
                <a:ea typeface="Verdana"/>
              </a:rPr>
              <a:t>minie</a:t>
            </a:r>
            <a:r>
              <a:rPr lang="en-US" dirty="0">
                <a:effectLst>
                  <a:outerShdw blurRad="50800" dist="38100" dir="2700000" algn="tl" rotWithShape="0">
                    <a:srgbClr val="000000">
                      <a:alpha val="48000"/>
                    </a:srgbClr>
                  </a:outerShdw>
                </a:effectLst>
                <a:latin typeface="Verdana"/>
                <a:ea typeface="Verdana"/>
              </a:rPr>
              <a:t> </a:t>
            </a:r>
            <a:r>
              <a:rPr lang="en-US" dirty="0" err="1">
                <a:effectLst>
                  <a:outerShdw blurRad="50800" dist="38100" dir="2700000" algn="tl" rotWithShape="0">
                    <a:srgbClr val="000000">
                      <a:alpha val="48000"/>
                    </a:srgbClr>
                  </a:outerShdw>
                </a:effectLst>
                <a:latin typeface="Verdana"/>
                <a:ea typeface="Verdana"/>
              </a:rPr>
              <a:t>minie</a:t>
            </a:r>
            <a:r>
              <a:rPr lang="en-US" dirty="0">
                <a:effectLst>
                  <a:outerShdw blurRad="50800" dist="38100" dir="2700000" algn="tl" rotWithShape="0">
                    <a:srgbClr val="000000">
                      <a:alpha val="48000"/>
                    </a:srgbClr>
                  </a:outerShdw>
                </a:effectLst>
                <a:latin typeface="Verdana"/>
                <a:ea typeface="Verdana"/>
              </a:rPr>
              <a:t> </a:t>
            </a:r>
            <a:r>
              <a:rPr lang="en-US" dirty="0" err="1">
                <a:effectLst>
                  <a:outerShdw blurRad="50800" dist="38100" dir="2700000" algn="tl" rotWithShape="0">
                    <a:srgbClr val="000000">
                      <a:alpha val="48000"/>
                    </a:srgbClr>
                  </a:outerShdw>
                </a:effectLst>
                <a:latin typeface="Verdana"/>
                <a:ea typeface="Verdana"/>
              </a:rPr>
              <a:t>mo</a:t>
            </a:r>
            <a:r>
              <a:rPr lang="en-US" dirty="0">
                <a:effectLst>
                  <a:outerShdw blurRad="50800" dist="38100" dir="2700000" algn="tl" rotWithShape="0">
                    <a:srgbClr val="000000">
                      <a:alpha val="48000"/>
                    </a:srgbClr>
                  </a:outerShdw>
                </a:effectLst>
                <a:latin typeface="Verdana"/>
                <a:ea typeface="Verdana"/>
              </a:rPr>
              <a:t> (pick one)).</a:t>
            </a:r>
          </a:p>
          <a:p>
            <a:pPr marL="342900" indent="-228600">
              <a:lnSpc>
                <a:spcPct val="120000"/>
              </a:lnSpc>
              <a:spcAft>
                <a:spcPts val="600"/>
              </a:spcAft>
              <a:buFont typeface="Arial" panose="020B0604020202020204" pitchFamily="34" charset="0"/>
              <a:buChar char="•"/>
            </a:pPr>
            <a:endParaRPr lang="en-US" dirty="0">
              <a:effectLst>
                <a:outerShdw blurRad="50800" dist="38100" dir="2700000" algn="tl" rotWithShape="0">
                  <a:srgbClr val="000000">
                    <a:alpha val="48000"/>
                  </a:srgbClr>
                </a:outerShdw>
              </a:effectLst>
            </a:endParaRPr>
          </a:p>
          <a:p>
            <a:pPr indent="-228600">
              <a:lnSpc>
                <a:spcPct val="120000"/>
              </a:lnSpc>
              <a:spcAft>
                <a:spcPts val="600"/>
              </a:spcAft>
              <a:buFont typeface="Arial" panose="020B0604020202020204" pitchFamily="34" charset="0"/>
              <a:buChar char="•"/>
            </a:pPr>
            <a:endParaRPr lang="en-US" dirty="0">
              <a:effectLst>
                <a:outerShdw blurRad="50800" dist="38100" dir="2700000" algn="tl" rotWithShape="0">
                  <a:srgbClr val="000000">
                    <a:alpha val="48000"/>
                  </a:srgbClr>
                </a:outerShdw>
              </a:effectLst>
            </a:endParaRPr>
          </a:p>
          <a:p>
            <a:pPr marL="342900" indent="-228600">
              <a:lnSpc>
                <a:spcPct val="120000"/>
              </a:lnSpc>
              <a:spcAft>
                <a:spcPts val="600"/>
              </a:spcAft>
              <a:buFont typeface="Arial" panose="020B0604020202020204" pitchFamily="34" charset="0"/>
              <a:buChar char="•"/>
            </a:pPr>
            <a:endParaRPr lang="en-US" dirty="0">
              <a:effectLst>
                <a:outerShdw blurRad="50800" dist="38100" dir="2700000" algn="tl" rotWithShape="0">
                  <a:srgbClr val="000000">
                    <a:alpha val="48000"/>
                  </a:srgbClr>
                </a:outerShdw>
              </a:effectLst>
            </a:endParaRPr>
          </a:p>
        </p:txBody>
      </p:sp>
    </p:spTree>
    <p:extLst>
      <p:ext uri="{BB962C8B-B14F-4D97-AF65-F5344CB8AC3E}">
        <p14:creationId xmlns:p14="http://schemas.microsoft.com/office/powerpoint/2010/main" val="3200947730"/>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bject 17">
            <a:extLst>
              <a:ext uri="{FF2B5EF4-FFF2-40B4-BE49-F238E27FC236}">
                <a16:creationId xmlns:a16="http://schemas.microsoft.com/office/drawing/2014/main" id="{EFFF911B-C847-57CD-E6E0-870E51532B93}"/>
              </a:ext>
            </a:extLst>
          </p:cNvPr>
          <p:cNvSpPr txBox="1"/>
          <p:nvPr/>
        </p:nvSpPr>
        <p:spPr>
          <a:xfrm>
            <a:off x="11568090" y="2753801"/>
            <a:ext cx="192360" cy="3623310"/>
          </a:xfrm>
          <a:prstGeom prst="rect">
            <a:avLst/>
          </a:prstGeom>
        </p:spPr>
        <p:txBody>
          <a:bodyPr vert="vert" wrap="square" lIns="0" tIns="0" rIns="0" bIns="0" rtlCol="0">
            <a:spAutoFit/>
          </a:bodyPr>
          <a:lstStyle/>
          <a:p>
            <a:pPr marL="12700" marR="0" lvl="0" indent="0" algn="l" defTabSz="457200" rtl="0" eaLnBrk="1" fontAlgn="auto" latinLnBrk="0" hangingPunct="1">
              <a:lnSpc>
                <a:spcPts val="1460"/>
              </a:lnSpc>
              <a:spcBef>
                <a:spcPts val="0"/>
              </a:spcBef>
              <a:spcAft>
                <a:spcPts val="0"/>
              </a:spcAft>
              <a:buClrTx/>
              <a:buSzTx/>
              <a:buFontTx/>
              <a:buNone/>
              <a:tabLst/>
              <a:defRPr/>
            </a:pPr>
            <a:r>
              <a:rPr kumimoji="0" sz="1400" b="0" i="0" u="none" strike="noStrike" kern="1200" cap="none" spc="1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C</a:t>
            </a:r>
            <a:r>
              <a:rPr kumimoji="0" sz="1400" b="0" i="0" u="none" strike="noStrike" kern="1200" cap="none" spc="-185"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r>
              <a:rPr kumimoji="0" sz="1400" b="0" i="0" u="none" strike="noStrike" kern="1200" cap="none" spc="-7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I</a:t>
            </a:r>
            <a:r>
              <a:rPr kumimoji="0" sz="1400" b="0" i="0" u="none" strike="noStrike" kern="1200" cap="none" spc="-18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r>
              <a:rPr kumimoji="0" sz="1400" b="0" i="0" u="none" strike="noStrike" kern="1200" cap="none" spc="3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T</a:t>
            </a:r>
            <a:r>
              <a:rPr kumimoji="0" sz="1400" b="0" i="0" u="none" strike="noStrike" kern="1200" cap="none" spc="-18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r>
              <a:rPr kumimoji="0" sz="1400" b="0" i="0" u="none" strike="noStrike" kern="1200" cap="none" spc="-1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Y</a:t>
            </a:r>
            <a:r>
              <a:rPr kumimoji="0" sz="1400" b="0" i="0" u="none" strike="noStrike" kern="1200" cap="none" spc="-18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r>
              <a:rPr kumimoji="0" sz="1400" b="0" i="0" u="none" strike="noStrike" kern="1200" cap="none" spc="-5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U</a:t>
            </a:r>
            <a:r>
              <a:rPr kumimoji="0" sz="1400" b="0" i="0" u="none" strike="noStrike" kern="1200" cap="none" spc="75"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r>
              <a:rPr kumimoji="0" sz="1400" b="0" i="0" u="none" strike="noStrike" kern="1200" cap="none" spc="-2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S</a:t>
            </a:r>
            <a:r>
              <a:rPr kumimoji="0" sz="1400" b="0" i="0" u="none" strike="noStrike" kern="1200" cap="none" spc="-18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r>
              <a:rPr kumimoji="0" sz="1400" b="0" i="0" u="none" strike="noStrike" kern="1200" cap="none" spc="3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T</a:t>
            </a:r>
            <a:r>
              <a:rPr kumimoji="0" sz="1400" b="0" i="0" u="none" strike="noStrike" kern="1200" cap="none" spc="-18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r>
              <a:rPr lang="en-US" sz="1400" spc="-70">
                <a:solidFill>
                  <a:srgbClr val="8F8B73"/>
                </a:solidFill>
                <a:latin typeface="Verdana" panose="020B0604030504040204" pitchFamily="34" charset="0"/>
                <a:ea typeface="Verdana" panose="020B0604030504040204" pitchFamily="34" charset="0"/>
                <a:cs typeface="Arial"/>
              </a:rPr>
              <a:t>C C</a:t>
            </a:r>
            <a:r>
              <a:rPr kumimoji="0" lang="en-US" sz="1400" b="0" i="0" u="none" strike="noStrike" kern="1200" cap="none" spc="-70"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YBERCLUB </a:t>
            </a:r>
            <a:r>
              <a:rPr kumimoji="0" sz="1400" b="0" i="0" u="none" strike="noStrike" kern="1200" cap="none" spc="-185" normalizeH="0" baseline="0" noProof="0">
                <a:ln>
                  <a:noFill/>
                </a:ln>
                <a:solidFill>
                  <a:srgbClr val="8F8B73"/>
                </a:solidFill>
                <a:effectLst/>
                <a:uLnTx/>
                <a:uFillTx/>
                <a:latin typeface="Verdana" panose="020B0604030504040204" pitchFamily="34" charset="0"/>
                <a:ea typeface="Verdana" panose="020B0604030504040204" pitchFamily="34" charset="0"/>
                <a:cs typeface="Arial"/>
              </a:rPr>
              <a:t> </a:t>
            </a:r>
            <a:endParaRPr kumimoji="0" sz="14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Arial"/>
            </a:endParaRPr>
          </a:p>
        </p:txBody>
      </p:sp>
      <p:sp>
        <p:nvSpPr>
          <p:cNvPr id="3" name="TextBox 2">
            <a:extLst>
              <a:ext uri="{FF2B5EF4-FFF2-40B4-BE49-F238E27FC236}">
                <a16:creationId xmlns:a16="http://schemas.microsoft.com/office/drawing/2014/main" id="{CE96983A-E4D5-A812-CA1B-8F3FEF7C26B8}"/>
              </a:ext>
            </a:extLst>
          </p:cNvPr>
          <p:cNvSpPr txBox="1"/>
          <p:nvPr/>
        </p:nvSpPr>
        <p:spPr>
          <a:xfrm>
            <a:off x="1009695" y="919254"/>
            <a:ext cx="4261609" cy="707886"/>
          </a:xfrm>
          <a:prstGeom prst="rect">
            <a:avLst/>
          </a:prstGeom>
          <a:noFill/>
        </p:spPr>
        <p:txBody>
          <a:bodyPr wrap="square" lIns="91440" tIns="45720" rIns="91440" bIns="45720" rtlCol="0" anchor="t">
            <a:spAutoFit/>
          </a:bodyPr>
          <a:lstStyle/>
          <a:p>
            <a:r>
              <a:rPr lang="en-US" sz="4000">
                <a:latin typeface="Verdana"/>
                <a:ea typeface="Verdana"/>
              </a:rPr>
              <a:t>Compliance</a:t>
            </a:r>
          </a:p>
        </p:txBody>
      </p:sp>
      <p:sp>
        <p:nvSpPr>
          <p:cNvPr id="2" name="TextBox 1">
            <a:extLst>
              <a:ext uri="{FF2B5EF4-FFF2-40B4-BE49-F238E27FC236}">
                <a16:creationId xmlns:a16="http://schemas.microsoft.com/office/drawing/2014/main" id="{59B0772B-5C82-2539-7E2B-CDBF4F4CE0D0}"/>
              </a:ext>
            </a:extLst>
          </p:cNvPr>
          <p:cNvSpPr txBox="1"/>
          <p:nvPr/>
        </p:nvSpPr>
        <p:spPr>
          <a:xfrm>
            <a:off x="7220505" y="476384"/>
            <a:ext cx="4347585" cy="5447645"/>
          </a:xfrm>
          <a:prstGeom prst="rect">
            <a:avLst/>
          </a:prstGeom>
          <a:noFill/>
        </p:spPr>
        <p:txBody>
          <a:bodyPr wrap="square" rtlCol="0">
            <a:spAutoFit/>
          </a:bodyPr>
          <a:lstStyle/>
          <a:p>
            <a:r>
              <a:rPr lang="en-US" sz="1200"/>
              <a:t>A breach of one's medical records is, as you are aware, an extremely expensive problem to have. The failure of a covered entity to protect patients' health information can result in one of four levels of fines under HIPAA, the severity of which depends on the covered entity's reaction.</a:t>
            </a:r>
          </a:p>
          <a:p>
            <a:endParaRPr lang="en-US" sz="1200"/>
          </a:p>
          <a:p>
            <a:pPr marL="171450" indent="-171450">
              <a:buFont typeface="Arial" panose="020B0604020202020204" pitchFamily="34" charset="0"/>
              <a:buChar char="•"/>
            </a:pPr>
            <a:r>
              <a:rPr lang="en-US" sz="1200"/>
              <a:t>First Tier: There is a possible range of penalties, from $100 to $50,000 each offense (up to $1.5 million total). The first level of sanctions is handed out in situations when a covered entity either did not know about a breach or had no way of knowing about it.</a:t>
            </a:r>
          </a:p>
          <a:p>
            <a:pPr marL="171450" indent="-171450">
              <a:buFont typeface="Arial" panose="020B0604020202020204" pitchFamily="34" charset="0"/>
              <a:buChar char="•"/>
            </a:pPr>
            <a:endParaRPr lang="en-US" sz="1200"/>
          </a:p>
          <a:p>
            <a:pPr marL="171450" indent="-171450">
              <a:buFont typeface="Arial" panose="020B0604020202020204" pitchFamily="34" charset="0"/>
              <a:buChar char="•"/>
            </a:pPr>
            <a:r>
              <a:rPr lang="en-US" sz="1200"/>
              <a:t>Second Tier: These fines can range anywhere from $1,000 to $50,000 (and even up to $1.5 million per offense). In this level, the covered entity either knew about the breach or should have known about it if they had exercised the appropriate level of diligence; nonetheless, this does not qualify as willful neglect. </a:t>
            </a:r>
          </a:p>
          <a:p>
            <a:endParaRPr lang="en-US" sz="1200"/>
          </a:p>
          <a:p>
            <a:pPr marL="171450" indent="-171450">
              <a:buFont typeface="Arial" panose="020B0604020202020204" pitchFamily="34" charset="0"/>
              <a:buChar char="•"/>
            </a:pPr>
            <a:r>
              <a:rPr lang="en-US" sz="1200"/>
              <a:t>Third Tier: These penalties, which can total up to $1.5 million per event and range from $10,000 to $50,000, are handed out in cases where a covered business behaved with intentional disregard but repaired the breach within the allotted time frame of 30 days. </a:t>
            </a:r>
          </a:p>
          <a:p>
            <a:pPr marL="171450" indent="-171450">
              <a:buFont typeface="Arial" panose="020B0604020202020204" pitchFamily="34" charset="0"/>
              <a:buChar char="•"/>
            </a:pPr>
            <a:endParaRPr lang="en-US" sz="1200"/>
          </a:p>
          <a:p>
            <a:pPr marL="171450" indent="-171450">
              <a:buFont typeface="Arial" panose="020B0604020202020204" pitchFamily="34" charset="0"/>
              <a:buChar char="•"/>
            </a:pPr>
            <a:r>
              <a:rPr lang="en-US" sz="1200"/>
              <a:t>Fourth Tier: These fines start at a minimum of $50,000 per event and can go as high as $1.5 million for willful neglect that does not result in any appropriate adjustments being made in a timely manner.</a:t>
            </a:r>
          </a:p>
        </p:txBody>
      </p:sp>
      <p:pic>
        <p:nvPicPr>
          <p:cNvPr id="7" name="Picture 6">
            <a:extLst>
              <a:ext uri="{FF2B5EF4-FFF2-40B4-BE49-F238E27FC236}">
                <a16:creationId xmlns:a16="http://schemas.microsoft.com/office/drawing/2014/main" id="{4AA8AD63-5E33-4C64-1FBB-65877484D147}"/>
              </a:ext>
            </a:extLst>
          </p:cNvPr>
          <p:cNvPicPr>
            <a:picLocks noChangeAspect="1"/>
          </p:cNvPicPr>
          <p:nvPr/>
        </p:nvPicPr>
        <p:blipFill>
          <a:blip r:embed="rId3"/>
          <a:stretch>
            <a:fillRect/>
          </a:stretch>
        </p:blipFill>
        <p:spPr>
          <a:xfrm>
            <a:off x="861041" y="1918190"/>
            <a:ext cx="6289105" cy="3935179"/>
          </a:xfrm>
          <a:prstGeom prst="rect">
            <a:avLst/>
          </a:prstGeom>
        </p:spPr>
      </p:pic>
    </p:spTree>
    <p:extLst>
      <p:ext uri="{BB962C8B-B14F-4D97-AF65-F5344CB8AC3E}">
        <p14:creationId xmlns:p14="http://schemas.microsoft.com/office/powerpoint/2010/main" val="13567888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1576</TotalTime>
  <Words>1707</Words>
  <Application>Microsoft Office PowerPoint</Application>
  <PresentationFormat>Widescreen</PresentationFormat>
  <Paragraphs>106</Paragraphs>
  <Slides>12</Slides>
  <Notes>4</Notes>
  <HiddenSlides>0</HiddenSlides>
  <MMClips>2</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Damask</vt:lpstr>
      <vt:lpstr>PowerPoint Presentation</vt:lpstr>
      <vt:lpstr>PowerPoint Presentation</vt:lpstr>
      <vt:lpstr>PowerPoint Presentation</vt:lpstr>
      <vt:lpstr>Post video introduction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Fernando Mckenzie Gooden</dc:creator>
  <cp:lastModifiedBy>Fernando Mckenzie Gooden</cp:lastModifiedBy>
  <cp:revision>104</cp:revision>
  <dcterms:created xsi:type="dcterms:W3CDTF">2022-10-31T03:08:19Z</dcterms:created>
  <dcterms:modified xsi:type="dcterms:W3CDTF">2022-11-03T21:38:38Z</dcterms:modified>
</cp:coreProperties>
</file>